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73"/>
  </p:notesMasterIdLst>
  <p:handoutMasterIdLst>
    <p:handoutMasterId r:id="rId74"/>
  </p:handout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96" r:id="rId16"/>
    <p:sldId id="345" r:id="rId17"/>
    <p:sldId id="397" r:id="rId18"/>
    <p:sldId id="398" r:id="rId19"/>
    <p:sldId id="347" r:id="rId20"/>
    <p:sldId id="348" r:id="rId21"/>
    <p:sldId id="399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67" r:id="rId41"/>
    <p:sldId id="400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401" r:id="rId62"/>
    <p:sldId id="387" r:id="rId63"/>
    <p:sldId id="388" r:id="rId64"/>
    <p:sldId id="402" r:id="rId65"/>
    <p:sldId id="389" r:id="rId66"/>
    <p:sldId id="390" r:id="rId67"/>
    <p:sldId id="391" r:id="rId68"/>
    <p:sldId id="392" r:id="rId69"/>
    <p:sldId id="393" r:id="rId70"/>
    <p:sldId id="394" r:id="rId71"/>
    <p:sldId id="395" r:id="rId72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0000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60" d="100"/>
          <a:sy n="60" d="100"/>
        </p:scale>
        <p:origin x="-811" y="-8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slide" Target="slides/slide62.xml" /><Relationship Id="rId68" Type="http://schemas.openxmlformats.org/officeDocument/2006/relationships/slide" Target="slides/slide67.xml" /><Relationship Id="rId76" Type="http://schemas.openxmlformats.org/officeDocument/2006/relationships/viewProps" Target="viewProps.xml" /><Relationship Id="rId7" Type="http://schemas.openxmlformats.org/officeDocument/2006/relationships/slide" Target="slides/slide6.xml" /><Relationship Id="rId71" Type="http://schemas.openxmlformats.org/officeDocument/2006/relationships/slide" Target="slides/slide70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slide" Target="slides/slide57.xml" /><Relationship Id="rId66" Type="http://schemas.openxmlformats.org/officeDocument/2006/relationships/slide" Target="slides/slide65.xml" /><Relationship Id="rId74" Type="http://schemas.openxmlformats.org/officeDocument/2006/relationships/handoutMaster" Target="handoutMasters/handout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slide" Target="slides/slide60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slide" Target="slides/slide59.xml" /><Relationship Id="rId65" Type="http://schemas.openxmlformats.org/officeDocument/2006/relationships/slide" Target="slides/slide64.xml" /><Relationship Id="rId73" Type="http://schemas.openxmlformats.org/officeDocument/2006/relationships/notesMaster" Target="notesMasters/notesMaster1.xml" /><Relationship Id="rId78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64" Type="http://schemas.openxmlformats.org/officeDocument/2006/relationships/slide" Target="slides/slide63.xml" /><Relationship Id="rId69" Type="http://schemas.openxmlformats.org/officeDocument/2006/relationships/slide" Target="slides/slide68.xml" /><Relationship Id="rId77" Type="http://schemas.openxmlformats.org/officeDocument/2006/relationships/theme" Target="theme/theme1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72" Type="http://schemas.openxmlformats.org/officeDocument/2006/relationships/slide" Target="slides/slide71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slide" Target="slides/slide58.xml" /><Relationship Id="rId67" Type="http://schemas.openxmlformats.org/officeDocument/2006/relationships/slide" Target="slides/slide66.xml" /><Relationship Id="rId20" Type="http://schemas.openxmlformats.org/officeDocument/2006/relationships/slide" Target="slides/slide19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slide" Target="slides/slide61.xml" /><Relationship Id="rId70" Type="http://schemas.openxmlformats.org/officeDocument/2006/relationships/slide" Target="slides/slide69.xml" /><Relationship Id="rId7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3E70DDF1-4137-48C7-BF24-D9B3DA6F30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D8D134D-0ED4-4C7A-8FBB-7C87B9E9F69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D5AD4891-1791-44FB-9984-BA683324F08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1D0B6709-3E96-4670-97CD-5BFA87D57CE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fld id="{F0F9DAAB-FE14-4A9A-8889-22E2F1CE2BB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FBAC89E-3BA2-45CA-AD38-8D6916077F2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6A8BD750-575E-4416-A349-19D42BCC50D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A9F7BF7F-0BE5-4AA8-BB9B-018FD3FA1B6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BA12B8CA-D892-4961-984C-11FE8513353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2802AB8-D8CB-48A8-B61E-35A01BFD33E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0264D607-BE06-4D08-BAB8-C1F4AF6B35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fld id="{84712BE3-1D6E-47D8-AEA2-725FB610925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 /><Relationship Id="rId1" Type="http://schemas.openxmlformats.org/officeDocument/2006/relationships/notesMaster" Target="../notesMasters/notesMaster1.xml" 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 /><Relationship Id="rId1" Type="http://schemas.openxmlformats.org/officeDocument/2006/relationships/notesMaster" Target="../notesMasters/notesMaster1.xml" 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99068E1B-6F4B-4269-9052-F51D969C91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EAD51E5-0936-4FEF-B59B-9C4FDA148635}" type="slidenum">
              <a:rPr lang="en-US" altLang="en-US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4FCC9F6B-5BDA-4110-B39A-DA37A5D45A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56D56614-4E3E-44FB-B9A6-84B5CA2010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7675063C-2BC7-442F-9259-1D53A5D4C4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3CB35D5-9F34-41B0-8D61-90C99096A5E5}" type="slidenum">
              <a:rPr lang="en-US" altLang="en-US">
                <a:latin typeface="Helvetica" panose="020B0604020202020204" pitchFamily="34" charset="0"/>
              </a:rPr>
              <a:pPr/>
              <a:t>12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CD5B7747-1057-499E-80B3-88D1CB349C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28428EF4-CC72-44E1-A2D5-2406DFB9E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196D9367-BAE1-4CF3-992F-16F5A2B1A7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EA4962-B61D-42C0-8843-A716E10DA02F}" type="slidenum">
              <a:rPr lang="en-US" altLang="en-US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56D3720-1D4D-4E5B-8F3A-6D295A248D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04F786A4-D8E9-454A-A55D-19D77AB324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958E5681-C763-4C41-8637-4CEABF3430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633D84F-510C-44A9-8D9A-9D7BA50546A0}" type="slidenum">
              <a:rPr lang="en-US" altLang="en-US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447DA332-26C3-4263-B6FD-774B32B674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92FAB70-C0AE-4116-8F73-0F1A6521D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89F7E7F0-25E9-4F2B-875B-9CE39AFEFB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1CFDA81-1D96-4312-92C3-CC59E5645050}" type="slidenum">
              <a:rPr lang="en-US" altLang="en-US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BF1985DB-2C21-4D7F-810A-4256E497AA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92B43C72-5B56-4FF3-805F-7932A86940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7848B5B6-77C7-4648-87C8-3412776FB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9471B1-725D-4B21-BCE3-4BE18C711448}" type="slidenum">
              <a:rPr lang="en-US" altLang="en-US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B666DE41-4390-4047-A309-38D7750AC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3FDF5A4A-A26B-43F1-9865-9DB7479FF6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9CB566BE-51AB-46B5-878F-36F1F00B7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984FD-FB99-4DAD-A2AA-51E46677C3E1}" type="slidenum">
              <a:rPr lang="en-US" altLang="en-US">
                <a:latin typeface="Helvetica" panose="020B0604020202020204" pitchFamily="34" charset="0"/>
              </a:rPr>
              <a:pPr/>
              <a:t>20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3FBF8C91-07A6-422E-BE5F-FB4784AC0F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30071B99-DF91-47C5-823B-E5BF17ED8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393CE57B-C62E-4A24-A48E-92714D9980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BBE320A-614C-474B-AE5E-9FA2583D5B4A}" type="slidenum">
              <a:rPr lang="en-US" altLang="en-US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02597E54-4499-40B5-ADE8-91570F234F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F106FB2E-AAB3-471A-87D5-06750502C5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4DE4E335-80A5-43A8-BCFD-BEDB95C052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C99509-95AE-4225-B934-CCC919A01639}" type="slidenum">
              <a:rPr lang="en-US" altLang="en-US">
                <a:latin typeface="Helvetica" panose="020B0604020202020204" pitchFamily="34" charset="0"/>
              </a:rPr>
              <a:pPr/>
              <a:t>22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56B18F59-B7EC-47DE-B538-5A9B36306D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BE5197D1-CECF-4B8C-907D-A2E091EC8A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42A4CCF6-2F1D-456E-A9A7-ACC9A18CDA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830360A-A993-4033-AD85-4C214F43DA7B}" type="slidenum">
              <a:rPr lang="en-US" altLang="en-US">
                <a:latin typeface="Helvetica" panose="020B0604020202020204" pitchFamily="34" charset="0"/>
              </a:rPr>
              <a:pPr/>
              <a:t>23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DA288B03-3DE0-414C-9F7A-759832102C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FD3F7FBC-5333-483F-9CC7-64887B3DF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>
            <a:extLst>
              <a:ext uri="{FF2B5EF4-FFF2-40B4-BE49-F238E27FC236}">
                <a16:creationId xmlns:a16="http://schemas.microsoft.com/office/drawing/2014/main" id="{E89FBFBF-73C8-4AE6-8152-78EFEC9A1E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ACC17A-75D4-4BE9-B3EE-4752947304ED}" type="slidenum">
              <a:rPr lang="en-US" altLang="en-US">
                <a:latin typeface="Helvetica" panose="020B0604020202020204" pitchFamily="34" charset="0"/>
              </a:rPr>
              <a:pPr/>
              <a:t>24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5235" name="Rectangle 2">
            <a:extLst>
              <a:ext uri="{FF2B5EF4-FFF2-40B4-BE49-F238E27FC236}">
                <a16:creationId xmlns:a16="http://schemas.microsoft.com/office/drawing/2014/main" id="{B86BFF54-9B52-4173-85F3-B3C79FD27F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>
            <a:extLst>
              <a:ext uri="{FF2B5EF4-FFF2-40B4-BE49-F238E27FC236}">
                <a16:creationId xmlns:a16="http://schemas.microsoft.com/office/drawing/2014/main" id="{72ADB859-29B7-4BB6-96ED-7A04727B6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A2C5C008-EFDB-4E10-91B6-F9E485B2A1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802D022-371C-4D54-A883-E55471D2855E}" type="slidenum">
              <a:rPr lang="en-US" altLang="en-US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69708D77-4DB9-4E50-AAFB-B84DAB203D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69B9DFEA-1506-4CF0-A05A-922DE0C4D0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DFA73147-4633-42A0-BD3B-CB7B33E21C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482C1D3-12F5-4C97-A8C9-F32F09FF07A0}" type="slidenum">
              <a:rPr lang="en-US" altLang="en-US">
                <a:latin typeface="Helvetica" panose="020B0604020202020204" pitchFamily="34" charset="0"/>
              </a:rPr>
              <a:pPr/>
              <a:t>25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E6C55A1F-6096-46A6-826B-E714D3F350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323B30C3-5936-417E-9D26-2BE4BCE2CC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10AE7861-E49F-43EC-9790-D927B852B0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C3C83F6-0420-4A52-8E69-36A9ED2C534A}" type="slidenum">
              <a:rPr lang="en-US" altLang="en-US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920BE69C-4568-4FF0-B040-6BBB05C34F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4737BEA8-72A0-4C1F-B3AA-861C44248F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C701341E-3EFF-4187-96BA-C8BD9BF80A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D1E3CB-19D7-481A-BCBE-39966B41F762}" type="slidenum">
              <a:rPr lang="en-US" altLang="en-US">
                <a:latin typeface="Helvetica" panose="020B0604020202020204" pitchFamily="34" charset="0"/>
              </a:rPr>
              <a:pPr/>
              <a:t>28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0C9AE165-1BAB-47FF-8F7B-9ACF43E472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1B28333-A94E-4788-B2C4-04A753B0D4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>
            <a:extLst>
              <a:ext uri="{FF2B5EF4-FFF2-40B4-BE49-F238E27FC236}">
                <a16:creationId xmlns:a16="http://schemas.microsoft.com/office/drawing/2014/main" id="{ABE6E645-AAB8-47DF-A7F9-1837B901EE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7A5B309-217F-4894-B737-7A3C29809FBE}" type="slidenum">
              <a:rPr lang="en-US" altLang="en-US">
                <a:latin typeface="Helvetica" panose="020B0604020202020204" pitchFamily="34" charset="0"/>
              </a:rPr>
              <a:pPr/>
              <a:t>29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9331" name="Rectangle 2">
            <a:extLst>
              <a:ext uri="{FF2B5EF4-FFF2-40B4-BE49-F238E27FC236}">
                <a16:creationId xmlns:a16="http://schemas.microsoft.com/office/drawing/2014/main" id="{F58062B8-257D-4E3E-B82C-634D70D08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>
            <a:extLst>
              <a:ext uri="{FF2B5EF4-FFF2-40B4-BE49-F238E27FC236}">
                <a16:creationId xmlns:a16="http://schemas.microsoft.com/office/drawing/2014/main" id="{E33E558F-8AFF-42F5-8F4F-19E72BFF9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235A818F-57E7-42A0-9170-6C57689A52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3049063-6403-4319-A3C9-57070454681A}" type="slidenum">
              <a:rPr lang="en-US" altLang="en-US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F43C39E4-140D-4DE0-9B97-EC5FC7F5EA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C1923A36-8ED3-456B-8814-3CA90F0B28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5A611CCE-A48B-4043-84FB-B7CE6991DF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470E095-1937-498A-8F01-46E7A507F62C}" type="slidenum">
              <a:rPr lang="en-US" altLang="en-US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F58D01CD-95C8-4853-BE76-A770C6320C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610DF32B-5660-4BE1-BC9E-5F552B0A95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EDDB6258-34FA-4296-97B1-0EE092139E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6D06EDE-8768-4E55-8942-1E04D64DCDE3}" type="slidenum">
              <a:rPr lang="en-US" altLang="en-US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D96195B8-8023-40B5-BA6B-338333E71C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FA89EDB5-29D7-4D9D-8F51-D2DE307F7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3B144319-77A3-4456-AF27-EE2F5C1524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CC7B37B-F8B9-483F-9BED-09AFD43EECDE}" type="slidenum">
              <a:rPr lang="en-US" altLang="en-US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A26B04B6-CECD-4B01-A501-6E053770CC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6D2FF5AC-CFF3-4AD7-B03E-04DF7726B2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67FA0CA6-ABC3-40F3-ABB7-828BCB7BAD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933D69-8A0E-425A-902A-D99FE5E334EA}" type="slidenum">
              <a:rPr lang="en-US" altLang="en-US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CC68A607-7ABF-4748-91FF-947A5A418F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C4157CC1-D9BF-4B98-A9CF-ED3A75C12E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224BB546-41A0-4BEA-9743-0BE18D09B6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8F55FBC-7A3F-49D0-B3AD-2DAE5BF63372}" type="slidenum">
              <a:rPr lang="en-US" altLang="en-US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36B96325-8013-4951-B467-9F55113DE9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787489BD-12C1-4087-A2F0-ABEF483078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A6C0077B-7998-46F8-B855-FCB043764E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319AF22-AE3E-4003-BDA0-302AD8609E8E}" type="slidenum">
              <a:rPr lang="en-US" altLang="en-US">
                <a:latin typeface="Helvetica" panose="020B0604020202020204" pitchFamily="34" charset="0"/>
              </a:rPr>
              <a:pPr/>
              <a:t>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E7BA1A80-60C8-43ED-AD8C-367094B3FE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6790680F-CA48-405D-8F10-39F635D13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31CD67AC-CC33-489D-9113-E9A88C41B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B93AF5-6625-4CB5-9FCF-0B23C2D2C2D5}" type="slidenum">
              <a:rPr lang="en-US" altLang="en-US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5895E3C8-CF3F-473C-89E7-A9288850E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400970E8-CD3A-482F-9D86-0DCF7A150C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D704FA7-7B26-474C-AFA8-A8B45526CE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FAC49DB-9A64-465D-9AA3-0B6253459BBD}" type="slidenum">
              <a:rPr lang="en-US" altLang="en-US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D64EC203-DA84-4E34-B7E2-38CB756366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D5242303-DF01-4C0C-ACF5-927D2B685A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D8FA802E-F6EF-41AC-8E66-44D6418163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F0A9DB-8602-49BA-90E9-33E175C79548}" type="slidenum">
              <a:rPr lang="en-US" altLang="en-US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4CA74F09-7E25-4240-9D27-885DD82DDF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A551796F-5728-48C2-A6FE-EFB1D591E6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AB113873-0EDC-41B2-81EB-DB9FA63668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213ACE0-5CDC-437E-A0F7-7B3D2165FA32}" type="slidenum">
              <a:rPr lang="en-US" altLang="en-US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5B4EDB7C-738A-4364-A7C4-40303809F6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3CAF9290-019D-401C-A600-46A7D0D75A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5DE5AA8D-079A-4843-91CC-27AE22BFB1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B02399-15A9-47ED-9A71-CC7FE071F8B1}" type="slidenum">
              <a:rPr lang="en-US" altLang="en-US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6EEFCC25-EEFB-48FA-8854-088E044B6A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F5C09DAE-283B-472B-A8B6-956FB862B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82C2A5D7-5D15-493B-9628-B13DBE3C90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E540AD-28B2-47CA-B4AF-D9C9433F00B6}" type="slidenum">
              <a:rPr lang="en-US" altLang="en-US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A5B5C8AA-9768-4CD2-9D5B-551BD112C9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6E1B8712-0719-47EB-9013-14523FB991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2672A78A-126C-4AE0-8DDB-96BF504188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437EC6B-7002-4FA6-B5FE-1462B58E728B}" type="slidenum">
              <a:rPr lang="en-US" altLang="en-US">
                <a:latin typeface="Helvetica" panose="020B0604020202020204" pitchFamily="34" charset="0"/>
              </a:rPr>
              <a:pPr/>
              <a:t>43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DF30DE3B-1351-4F79-95C7-0DBBD5D9FC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6B26C695-D65F-41CA-8B17-2718038C1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BBA6099C-FD11-4C49-BEA5-622D1ED2B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D2E4094-626E-4771-88D9-229BE751D4C6}" type="slidenum">
              <a:rPr lang="en-US" altLang="en-US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55C41136-5FEB-4F0A-82D6-85253C0283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A01C1479-338C-415E-AFEE-50924021A4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8116F927-71B3-4CF8-86BD-EAA64DC8A0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D57D8D1-06F3-4B7E-BF52-20A426566827}" type="slidenum">
              <a:rPr lang="en-US" altLang="en-US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2E51B204-2E3A-48FD-8B73-8A818A14AD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98845B1-7887-45AD-A093-BC19374164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84E85A3E-97E2-4264-85E0-57BE515F64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B7D50C3-A197-42B1-B33D-0494DDEE3CDB}" type="slidenum">
              <a:rPr lang="en-US" altLang="en-US">
                <a:latin typeface="Helvetica" panose="020B0604020202020204" pitchFamily="34" charset="0"/>
              </a:rPr>
              <a:pPr/>
              <a:t>46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5B7FAECC-245F-4F1B-B5D0-3B3A256E42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ED9A5EDF-DFC9-4397-92DE-FD894E890F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68C26808-9841-4853-92F0-5A29DDCA70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E0E1AF8-37BB-4704-9A70-351974BA68A6}" type="slidenum">
              <a:rPr lang="en-US" altLang="en-US">
                <a:latin typeface="Helvetica" panose="020B0604020202020204" pitchFamily="34" charset="0"/>
              </a:rPr>
              <a:pPr/>
              <a:t>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85C7355D-429B-415C-8294-AB8A7587E4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8111252F-1A54-416D-B2EE-A7BABF82BD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0BC77373-C153-4615-8D6B-E1C2E3246D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73DA78-5CFD-4E7E-8F44-2BF4EF063051}" type="slidenum">
              <a:rPr lang="en-US" altLang="en-US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CB871694-07E9-4BE1-A7AA-055910DA99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2FC837A0-8F72-445F-A845-298CDD4907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FBAF0F25-033C-4593-8FA6-1ABC47C53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17DBA4B-800E-43D0-A52E-C8BD93C0362C}" type="slidenum">
              <a:rPr lang="en-US" altLang="en-US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12DBC5D6-AA92-41BE-8FFC-2EF5EC0F42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DF41EBD1-8EBA-46E7-8344-7CE0B1297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8F152C9-3E00-4635-954A-DB6DB4B8E2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3281E8C-28AF-4C5F-85B7-05A797B39F3D}" type="slidenum">
              <a:rPr lang="en-US" altLang="en-US">
                <a:latin typeface="Helvetica" panose="020B0604020202020204" pitchFamily="34" charset="0"/>
              </a:rPr>
              <a:pPr/>
              <a:t>49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6B9E4928-768B-4A84-A5A2-3E37B22C7B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8FB9C3FE-E94D-468D-96B9-D5FCBC8419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25296EE6-3A99-4EEF-BBB0-9F47119E8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B8F2791-4DF1-43E2-B680-FF9E66DCACB0}" type="slidenum">
              <a:rPr lang="en-US" altLang="en-US">
                <a:latin typeface="Helvetica" panose="020B0604020202020204" pitchFamily="34" charset="0"/>
              </a:rPr>
              <a:pPr/>
              <a:t>50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75B872AA-9BD2-46E8-ABE1-54DA02B9C8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14F23F54-51C6-41BE-937E-A2AFB92295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DEB28E4C-511D-4328-9D83-3DCC4D3C85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2A31CA2-F4FB-497F-9D83-0DDF986CDB1A}" type="slidenum">
              <a:rPr lang="en-US" altLang="en-US">
                <a:latin typeface="Helvetica" panose="020B0604020202020204" pitchFamily="34" charset="0"/>
              </a:rPr>
              <a:pPr/>
              <a:t>51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4F066C30-2E8E-4121-AB91-A4E19AAEF5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5463585B-342D-465C-BB4E-47D3F429FC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051F79B0-84DA-422F-8BAC-FB6A04048F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C4191B7-86CE-41E7-AB2E-4FFC12001F4C}" type="slidenum">
              <a:rPr lang="en-US" altLang="en-US">
                <a:latin typeface="Helvetica" panose="020B0604020202020204" pitchFamily="34" charset="0"/>
              </a:rPr>
              <a:pPr/>
              <a:t>52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18775544-18A6-4748-848A-C7CCB15CE1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BBE79E5B-437E-4903-9780-966ABBE9EC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FA87663E-02B4-481B-9D75-D3358B8DBC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F20DE0A-E2F4-49B2-9856-82897453708A}" type="slidenum">
              <a:rPr lang="en-US" altLang="en-US">
                <a:latin typeface="Helvetica" panose="020B0604020202020204" pitchFamily="34" charset="0"/>
              </a:rPr>
              <a:pPr/>
              <a:t>53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03321B32-6167-43DA-AAB9-A2609065F2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16592412-4740-40AC-9E67-8ECCDA4E7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>
            <a:extLst>
              <a:ext uri="{FF2B5EF4-FFF2-40B4-BE49-F238E27FC236}">
                <a16:creationId xmlns:a16="http://schemas.microsoft.com/office/drawing/2014/main" id="{1FB23E7D-8340-48BE-9C0C-0EAA9E8A43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1026945-9505-4D41-B9FA-938DE349A5EC}" type="slidenum">
              <a:rPr lang="en-US" altLang="en-US">
                <a:latin typeface="Helvetica" panose="020B0604020202020204" pitchFamily="34" charset="0"/>
              </a:rPr>
              <a:pPr/>
              <a:t>55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3907" name="Rectangle 2">
            <a:extLst>
              <a:ext uri="{FF2B5EF4-FFF2-40B4-BE49-F238E27FC236}">
                <a16:creationId xmlns:a16="http://schemas.microsoft.com/office/drawing/2014/main" id="{6BB6E7B5-9250-4FBF-BF0A-B650793251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>
            <a:extLst>
              <a:ext uri="{FF2B5EF4-FFF2-40B4-BE49-F238E27FC236}">
                <a16:creationId xmlns:a16="http://schemas.microsoft.com/office/drawing/2014/main" id="{E107FB3B-644D-4B7C-8F62-15A786113E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474C578B-E18F-4F2C-991E-ED7772E829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14B5079-8150-4EF1-BE2F-B40159F0AFD9}" type="slidenum">
              <a:rPr lang="en-US" altLang="en-US">
                <a:latin typeface="Helvetica" panose="020B0604020202020204" pitchFamily="34" charset="0"/>
              </a:rPr>
              <a:pPr/>
              <a:t>56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08E3B5C1-D402-47D9-AC46-6B5C4B4E70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2AEABD0D-F24A-43C0-8E09-3F1651EF3E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6CB5B787-0018-48FF-ADD3-79528343F4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33E5ECB-D595-4C7D-A53A-23945EE60BFE}" type="slidenum">
              <a:rPr lang="en-US" altLang="en-US">
                <a:latin typeface="Helvetica" panose="020B0604020202020204" pitchFamily="34" charset="0"/>
              </a:rPr>
              <a:pPr/>
              <a:t>57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B800554F-5EB2-432C-9CE6-ED5C5950A5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D7A0EF1C-3BAF-4E50-A560-94516E7C19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F1471513-F6E3-4329-8C85-1B3A916125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02C732E-7A9F-407A-BE10-9E43ABA08AB1}" type="slidenum">
              <a:rPr lang="en-US" altLang="en-US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FF6BD16-5143-494A-8AA1-73B825BB7C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76C2995F-D8A9-48A7-AD33-76322E0560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8030054A-87E9-423F-BB93-FF4C2504FA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A21C5ED-C26D-4115-8C27-585393A37545}" type="slidenum">
              <a:rPr lang="en-US" altLang="en-US">
                <a:latin typeface="Helvetica" panose="020B0604020202020204" pitchFamily="34" charset="0"/>
              </a:rPr>
              <a:pPr/>
              <a:t>58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8371B30E-9435-4AD8-98AC-B032428C52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AF7431B8-09D0-4F65-B353-137458243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5D9D8CDB-E8E5-4A63-8F6D-AED8CB9BA8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908E05-8052-4C7E-80FA-36B6972CAB16}" type="slidenum">
              <a:rPr lang="en-US" altLang="en-US">
                <a:latin typeface="Helvetica" panose="020B0604020202020204" pitchFamily="34" charset="0"/>
              </a:rPr>
              <a:pPr/>
              <a:t>59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4D598D63-8129-4676-9259-4D50F4364E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CE2D8FB4-1BE3-487E-8AAD-53566D00E2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96D76D03-9BBE-4CE3-AF4B-244695D1CF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F339ABD-39A2-403D-9EEA-73F4E3DC4023}" type="slidenum">
              <a:rPr lang="en-US" altLang="en-US">
                <a:latin typeface="Helvetica" panose="020B0604020202020204" pitchFamily="34" charset="0"/>
              </a:rPr>
              <a:pPr/>
              <a:t>60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1B273424-E49A-4844-937F-AD829656D8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6A8AA010-A626-419D-BE2D-6EDD95B6B5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5178D904-315F-42EC-97D4-51FAC189D8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740A3A9-1C40-4A2A-8234-8EBF54903F55}" type="slidenum">
              <a:rPr lang="en-US" altLang="en-US">
                <a:latin typeface="Helvetica" panose="020B0604020202020204" pitchFamily="34" charset="0"/>
              </a:rPr>
              <a:pPr/>
              <a:t>61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18065D6F-CA39-4BE0-94C5-EC862DB7FE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4F06DA89-9418-4AF6-A1CF-8312449AEB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6C4D0162-D01F-41C9-BFE2-1946199CA2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2668432-49AC-4603-A6CC-CA5DF067E950}" type="slidenum">
              <a:rPr lang="en-US" altLang="en-US">
                <a:latin typeface="Helvetica" panose="020B0604020202020204" pitchFamily="34" charset="0"/>
              </a:rPr>
              <a:pPr/>
              <a:t>62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4BBC8C2-8743-407F-97B2-3470E2EE93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A934A1BD-5018-4F93-8A16-62A82707D2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DFEF19FC-B62B-4E39-9AF6-B57BF90DA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E02DBAC-0887-4FDD-B083-8F1A9766AD5B}" type="slidenum">
              <a:rPr lang="en-US" altLang="en-US">
                <a:latin typeface="Helvetica" panose="020B0604020202020204" pitchFamily="34" charset="0"/>
              </a:rPr>
              <a:pPr/>
              <a:t>63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F29B14DD-D233-4ADE-AED8-785D430C73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AA4A313C-A9C1-4593-9E68-72F8592CA6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B786D36F-182A-4C56-89F2-C7AF52BE2E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A77E52E-E1A3-4F2E-8ED1-CB8C8A1439E0}" type="slidenum">
              <a:rPr lang="en-US" altLang="en-US">
                <a:latin typeface="Helvetica" panose="020B0604020202020204" pitchFamily="34" charset="0"/>
              </a:rPr>
              <a:pPr/>
              <a:t>64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088BC4E0-F39A-4CBE-AD47-C2A80F5888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BEAD4805-EB9B-4233-887B-BA2BB5335E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CFFD4936-2930-4519-A94B-98540A972A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B1AFFF1-2634-4D69-9380-7136632F231F}" type="slidenum">
              <a:rPr lang="en-US" altLang="en-US">
                <a:latin typeface="Helvetica" panose="020B0604020202020204" pitchFamily="34" charset="0"/>
              </a:rPr>
              <a:pPr/>
              <a:t>65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51B5C9A5-22C0-4486-9864-EF3A953EF3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486E9C82-BACF-47F6-B48F-7BE2027F8B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E097D874-F87C-4025-B0B6-EB19731167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896C739-E12F-4C2A-9B1D-15BDD533A2CB}" type="slidenum">
              <a:rPr lang="en-US" altLang="en-US">
                <a:latin typeface="Helvetica" panose="020B0604020202020204" pitchFamily="34" charset="0"/>
              </a:rPr>
              <a:pPr/>
              <a:t>66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E2567DFF-4567-4EC3-8470-9CB96CE28C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0A86145A-9B72-4E33-ADCC-1771B61F90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811FF3A1-F808-4A3C-839E-8C4442F0F3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9993742-CF06-481A-8656-C2CEF2A78807}" type="slidenum">
              <a:rPr lang="en-US" altLang="en-US">
                <a:latin typeface="Helvetica" panose="020B0604020202020204" pitchFamily="34" charset="0"/>
              </a:rPr>
              <a:pPr/>
              <a:t>67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CF8FADE1-DB0D-41CE-95F7-7492654B1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41BFD039-98D8-44FF-9891-2B1D172DD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9EF3FCA9-5165-4DDE-BB6C-4CB9F16F8C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5198CAF-195B-4DD0-8DB1-764AE7FD76BC}" type="slidenum">
              <a:rPr lang="en-US" altLang="en-US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A449F54C-ED5A-451F-9F69-890E3487A2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B9D09FEA-E769-4630-995F-9E068B714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CEEDAB32-0E9A-4CFF-816F-C70666944D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064D570-103D-45B9-9F52-B811CF3B7142}" type="slidenum">
              <a:rPr lang="en-US" altLang="en-US">
                <a:latin typeface="Helvetica" panose="020B0604020202020204" pitchFamily="34" charset="0"/>
              </a:rPr>
              <a:pPr/>
              <a:t>68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D659BDCD-6E41-4B3A-BEBC-4B0FE91CEF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F77D60A4-5394-4659-80D9-4A90A308BB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52A910A3-EA6F-4DCC-AB80-84E61F93A8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9E2E98B-1DF3-4E90-91FC-35592F7CF24A}" type="slidenum">
              <a:rPr lang="en-US" altLang="en-US">
                <a:latin typeface="Helvetica" panose="020B0604020202020204" pitchFamily="34" charset="0"/>
              </a:rPr>
              <a:pPr/>
              <a:t>69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73FADAB8-7E94-43B6-8544-CE9E321D98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AFE8B7B5-226E-478F-AE26-C2CEAAED15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860492-26B4-4369-BBC0-B45941F716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9BB2096-7D82-42C8-BE46-952E84AEA90A}" type="slidenum">
              <a:rPr lang="en-US" altLang="en-US">
                <a:latin typeface="Helvetica" panose="020B0604020202020204" pitchFamily="34" charset="0"/>
              </a:rPr>
              <a:pPr/>
              <a:t>70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8AC559ED-299D-44DB-BBAE-B180C1D98C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BDE9FE30-DAE8-42F1-8BBA-CC0A2E9BE0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4E40038C-6AD2-43D4-9713-9DAC6483FD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54F96A4-DE16-440F-B551-2978DAA572E9}" type="slidenum">
              <a:rPr lang="en-US" altLang="en-US">
                <a:latin typeface="Helvetica" panose="020B0604020202020204" pitchFamily="34" charset="0"/>
              </a:rPr>
              <a:pPr/>
              <a:t>71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2126FEA7-E239-44C5-A6A1-FE3F06D454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A307BDDB-A751-4F53-96FF-DF1E79773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340FB667-5377-4CB5-81BD-B591EFD030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0BBFB1-5A61-47BD-8267-C83965191DBA}" type="slidenum">
              <a:rPr lang="en-US" altLang="en-US">
                <a:latin typeface="Helvetica" panose="020B0604020202020204" pitchFamily="34" charset="0"/>
              </a:rPr>
              <a:pPr/>
              <a:t>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77634C36-1842-4BFD-B5F2-D726DA6B6D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0781EBC6-F977-461B-AFCB-1EC07D5A05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0901891A-5D91-4627-A557-88B52C447D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6F484245-755C-45DA-8021-D06B58F7A62E}" type="slidenum">
              <a:rPr lang="en-US" altLang="en-US">
                <a:latin typeface="Helvetica" panose="020B0604020202020204" pitchFamily="34" charset="0"/>
              </a:rPr>
              <a:pPr/>
              <a:t>10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0A221BEE-FE01-4E35-A38A-A7B202A0DD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C2C38EB5-F6F6-403D-8F2B-40AF784180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2C0EE454-6F26-4DC6-B9F4-C649A4CC9E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CBE0245-57FE-48F3-A06B-47D258EECC30}" type="slidenum">
              <a:rPr lang="en-US" altLang="en-US">
                <a:latin typeface="Helvetica" panose="020B0604020202020204" pitchFamily="34" charset="0"/>
              </a:rPr>
              <a:pPr/>
              <a:t>11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CDA03A22-D13F-4DD6-A9B6-F39482D6C5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87892CAB-965D-4797-84D0-85832C9FA8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B9673587-E425-48FF-A268-5ED1317A6270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9D4EA4C1-D1A9-473D-AA65-A68B46BD5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B8BBD618-85A2-4384-90B9-8607C7287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79BC2397-7C5A-4DD8-95D8-64885E913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0F73EBC-CEBF-4FFB-AC49-D6781B710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DF33ED39-FAA1-4860-897C-1AE0DD7FD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6955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114F6F48-B9F3-4326-8BB5-F9AB57DE7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DD42B48E-0F32-4C4D-A95E-C391D631C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26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707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020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6983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800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0565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101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745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89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3644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5100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e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image" Target="../media/image2.jpeg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4270927E-0C33-47BB-BD6F-13BF6738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E8599502-FE89-4659-B10D-E7473C6C65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D4CF284-4BA5-494C-98D9-F3C356F741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A89C271-0603-49B1-8FBA-CD813A4B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CC174B7A-44CD-48B5-A590-498448C770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F4D7B894-A91D-4971-B6E5-A44EB962B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0F57933C-EF8E-476F-A2CA-C71954E2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9E427F8B-99F5-407F-B6BB-127D57615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8.</a:t>
            </a:r>
            <a:fld id="{42EAF86D-19F1-4FD2-89BE-DE5DC1F71A90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331DA14D-15C4-4670-B0BA-5845D5820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162ECC91-5AD1-4EFC-BFA5-2ABD08327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6384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F03FC516-2AAC-42AE-AA95-C0B2D3C21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49" r:id="rId2"/>
    <p:sldLayoutId id="2147484050" r:id="rId3"/>
    <p:sldLayoutId id="2147484051" r:id="rId4"/>
    <p:sldLayoutId id="2147484052" r:id="rId5"/>
    <p:sldLayoutId id="2147484053" r:id="rId6"/>
    <p:sldLayoutId id="2147484054" r:id="rId7"/>
    <p:sldLayoutId id="2147484055" r:id="rId8"/>
    <p:sldLayoutId id="2147484056" r:id="rId9"/>
    <p:sldLayoutId id="2147484057" r:id="rId10"/>
    <p:sldLayoutId id="21474840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6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6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6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6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6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6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6.xml" 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6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6.xml" 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6.xml" 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6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6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7.png" 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2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6.xml" 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2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 /><Relationship Id="rId1" Type="http://schemas.openxmlformats.org/officeDocument/2006/relationships/slideLayout" Target="../slideLayouts/slideLayout2.xml" 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2.xml" 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2.xml" 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2.xml" 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2.xml" 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2.xml" 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32.png" 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 /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6.xml" 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6.xml" 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 /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6.xml" 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6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 /><Relationship Id="rId2" Type="http://schemas.openxmlformats.org/officeDocument/2006/relationships/notesSlide" Target="../notesSlides/notesSlide62.xml" /><Relationship Id="rId1" Type="http://schemas.openxmlformats.org/officeDocument/2006/relationships/slideLayout" Target="../slideLayouts/slideLayout6.xml" 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 /><Relationship Id="rId1" Type="http://schemas.openxmlformats.org/officeDocument/2006/relationships/slideLayout" Target="../slideLayouts/slideLayout1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7EAC86F-03FE-41E0-8BFB-27E19C8E951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3750"/>
            <a:ext cx="7772400" cy="2128838"/>
          </a:xfrm>
        </p:spPr>
        <p:txBody>
          <a:bodyPr/>
          <a:lstStyle/>
          <a:p>
            <a:pPr eaLnBrk="1" hangingPunct="1"/>
            <a:r>
              <a:rPr lang="en-US" altLang="en-US"/>
              <a:t>Chapter 8:  Main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D5248BD-DD38-4755-92A7-3572E449A0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6363" y="198438"/>
            <a:ext cx="7548562" cy="576262"/>
          </a:xfrm>
        </p:spPr>
        <p:txBody>
          <a:bodyPr/>
          <a:lstStyle/>
          <a:p>
            <a:pPr eaLnBrk="1" hangingPunct="1"/>
            <a:r>
              <a:rPr lang="en-US" altLang="en-US"/>
              <a:t>Logical vs. Physical Address Space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60C09BC-4E8E-48FB-97CB-883C81199E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236663"/>
            <a:ext cx="7127875" cy="4468812"/>
          </a:xfrm>
        </p:spPr>
        <p:txBody>
          <a:bodyPr/>
          <a:lstStyle/>
          <a:p>
            <a:r>
              <a:rPr lang="en-US" altLang="en-US"/>
              <a:t>The concept of a logical address space that is bound to a separate </a:t>
            </a:r>
            <a:r>
              <a:rPr lang="en-US" altLang="en-US" b="1">
                <a:solidFill>
                  <a:srgbClr val="3366FF"/>
                </a:solidFill>
              </a:rPr>
              <a:t>physical address space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is central to proper memory management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Logical address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generated by the CPU; also referred to as </a:t>
            </a:r>
            <a:r>
              <a:rPr lang="en-US" altLang="en-US" b="1">
                <a:solidFill>
                  <a:srgbClr val="3366FF"/>
                </a:solidFill>
              </a:rPr>
              <a:t>virtual address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Physical address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address seen by the memory unit</a:t>
            </a:r>
          </a:p>
          <a:p>
            <a:r>
              <a:rPr lang="en-US" altLang="en-US"/>
              <a:t>Logical and physical addresses are the same in compile-time and load-time address-binding schemes; logical (virtual) and physical addresses differ in execution-time address-binding scheme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Logical address space </a:t>
            </a:r>
            <a:r>
              <a:rPr lang="en-US" altLang="en-US"/>
              <a:t>is the set of all logical addresses generated by a program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Physical address space </a:t>
            </a:r>
            <a:r>
              <a:rPr lang="en-US" altLang="en-US"/>
              <a:t>is the set of all physical addresses generated by a program</a:t>
            </a: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2E03B370-E3DE-471D-9764-F24C12C709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79475" y="141288"/>
            <a:ext cx="7839075" cy="576262"/>
          </a:xfrm>
        </p:spPr>
        <p:txBody>
          <a:bodyPr/>
          <a:lstStyle/>
          <a:p>
            <a:pPr eaLnBrk="1" hangingPunct="1"/>
            <a:r>
              <a:rPr lang="en-US" altLang="en-US"/>
              <a:t>Memory-Management Unit (</a:t>
            </a:r>
            <a:r>
              <a:rPr lang="en-US" altLang="en-US" sz="2800"/>
              <a:t>MMU</a:t>
            </a:r>
            <a:r>
              <a:rPr lang="en-US" altLang="en-US"/>
              <a:t>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11C078A-DF9B-414E-82F1-B03096D150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063625"/>
            <a:ext cx="7080250" cy="4484688"/>
          </a:xfrm>
        </p:spPr>
        <p:txBody>
          <a:bodyPr/>
          <a:lstStyle/>
          <a:p>
            <a:r>
              <a:rPr lang="en-US" altLang="en-US"/>
              <a:t>Hardware device that at run time maps virtual to physical address</a:t>
            </a:r>
            <a:endParaRPr lang="en-US" altLang="en-US" sz="800"/>
          </a:p>
          <a:p>
            <a:r>
              <a:rPr lang="en-US" altLang="en-US"/>
              <a:t>Many methods possible, covered in the rest of this chapter</a:t>
            </a:r>
          </a:p>
          <a:p>
            <a:r>
              <a:rPr lang="en-US" altLang="en-US"/>
              <a:t>To start, consider simple scheme where the value in the relocation register is added to every address generated by a user process at the time it is sent to memory</a:t>
            </a:r>
          </a:p>
          <a:p>
            <a:pPr lvl="1"/>
            <a:r>
              <a:rPr lang="en-US" altLang="en-US"/>
              <a:t>Base register now called </a:t>
            </a:r>
            <a:r>
              <a:rPr lang="en-US" altLang="en-US" b="1">
                <a:solidFill>
                  <a:srgbClr val="0000FF"/>
                </a:solidFill>
              </a:rPr>
              <a:t>relocation register</a:t>
            </a:r>
            <a:endParaRPr lang="en-US" altLang="en-US"/>
          </a:p>
          <a:p>
            <a:pPr lvl="1"/>
            <a:r>
              <a:rPr lang="en-US" altLang="en-US"/>
              <a:t>MS-DOS on Intel 80x86 used 4 relocation registers</a:t>
            </a:r>
            <a:endParaRPr lang="en-US" altLang="en-US" sz="800"/>
          </a:p>
          <a:p>
            <a:r>
              <a:rPr lang="en-US" altLang="en-US"/>
              <a:t>The user program deals with </a:t>
            </a:r>
            <a:r>
              <a:rPr lang="en-US" altLang="en-US" i="1"/>
              <a:t>logical</a:t>
            </a:r>
            <a:r>
              <a:rPr lang="en-US" altLang="en-US"/>
              <a:t> addresses; it never sees the </a:t>
            </a:r>
            <a:r>
              <a:rPr lang="en-US" altLang="en-US" i="1"/>
              <a:t>real</a:t>
            </a:r>
            <a:r>
              <a:rPr lang="en-US" altLang="en-US"/>
              <a:t> physical addresses</a:t>
            </a:r>
          </a:p>
          <a:p>
            <a:pPr lvl="1"/>
            <a:r>
              <a:rPr lang="en-US" altLang="en-US"/>
              <a:t>Execution-time binding occurs when reference is made to location in memory</a:t>
            </a:r>
          </a:p>
          <a:p>
            <a:pPr lvl="1"/>
            <a:r>
              <a:rPr lang="en-US" altLang="en-US"/>
              <a:t>Logical address bound to physical addresses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1F8BE4BB-6B3E-4719-8A68-B5BDBDB7B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9163" y="79375"/>
            <a:ext cx="8224837" cy="571500"/>
          </a:xfrm>
        </p:spPr>
        <p:txBody>
          <a:bodyPr/>
          <a:lstStyle/>
          <a:p>
            <a:pPr eaLnBrk="1" hangingPunct="1"/>
            <a:r>
              <a:rPr lang="en-US" altLang="en-US" sz="2400"/>
              <a:t>Dynamic relocation using a relocation register</a:t>
            </a:r>
          </a:p>
        </p:txBody>
      </p:sp>
      <p:pic>
        <p:nvPicPr>
          <p:cNvPr id="14339" name="Picture 5">
            <a:extLst>
              <a:ext uri="{FF2B5EF4-FFF2-40B4-BE49-F238E27FC236}">
                <a16:creationId xmlns:a16="http://schemas.microsoft.com/office/drawing/2014/main" id="{262931E9-19CE-41D6-8FB5-5D8449AB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863" y="1655763"/>
            <a:ext cx="3714750" cy="268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>
            <a:extLst>
              <a:ext uri="{FF2B5EF4-FFF2-40B4-BE49-F238E27FC236}">
                <a16:creationId xmlns:a16="http://schemas.microsoft.com/office/drawing/2014/main" id="{0CCC99BF-430D-4461-A9DC-DDC41AD7E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788" y="1063625"/>
            <a:ext cx="3921125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Routine is not loaded until it is called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Better memory-space utilization; unused routine is never loaded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All routines kept on disk in relocatable load format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Useful when large amounts of code are needed to handle infrequently occurring cases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No special support from the operating system is required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400">
                <a:latin typeface="Helvetica" panose="020B0604020202020204" pitchFamily="34" charset="0"/>
              </a:rPr>
              <a:t>Implemented through program design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400">
                <a:latin typeface="Helvetica" panose="020B0604020202020204" pitchFamily="34" charset="0"/>
              </a:rPr>
              <a:t>OS can help by providing libraries to implement dynamic loading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04A12E56-7540-4732-A50E-E83C2201E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Dynamic Linking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E96070F2-FC87-48A2-94B7-17024537F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5038" y="1062038"/>
            <a:ext cx="7116762" cy="4660900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Static linking </a:t>
            </a:r>
            <a:r>
              <a:rPr lang="en-US" altLang="en-US"/>
              <a:t>– system libraries and program code combined by the loader into the binary program image</a:t>
            </a:r>
          </a:p>
          <a:p>
            <a:r>
              <a:rPr lang="en-US" altLang="en-US"/>
              <a:t>Dynamic linking –linking postponed until execution time</a:t>
            </a:r>
            <a:endParaRPr lang="en-US" altLang="en-US" sz="800"/>
          </a:p>
          <a:p>
            <a:r>
              <a:rPr lang="en-US" altLang="en-US"/>
              <a:t>Small piece of code, </a:t>
            </a:r>
            <a:r>
              <a:rPr lang="en-US" altLang="en-US" b="1">
                <a:solidFill>
                  <a:srgbClr val="3366FF"/>
                </a:solidFill>
              </a:rPr>
              <a:t>stub</a:t>
            </a:r>
            <a:r>
              <a:rPr lang="en-US" altLang="en-US"/>
              <a:t>, used to locate the appropriate memory-resident library routine</a:t>
            </a:r>
            <a:endParaRPr lang="en-US" altLang="en-US" sz="800"/>
          </a:p>
          <a:p>
            <a:r>
              <a:rPr lang="en-US" altLang="en-US"/>
              <a:t>Stub replaces itself with the address of the routine, and executes the routine</a:t>
            </a:r>
            <a:endParaRPr lang="en-US" altLang="en-US" sz="800"/>
          </a:p>
          <a:p>
            <a:r>
              <a:rPr lang="en-US" altLang="en-US"/>
              <a:t>Operating system checks if routine is in processes</a:t>
            </a:r>
            <a:r>
              <a:rPr lang="ja-JP" altLang="en-US"/>
              <a:t>’</a:t>
            </a:r>
            <a:r>
              <a:rPr lang="en-US" altLang="ja-JP"/>
              <a:t> memory address</a:t>
            </a:r>
          </a:p>
          <a:p>
            <a:pPr lvl="1"/>
            <a:r>
              <a:rPr lang="en-US" altLang="en-US"/>
              <a:t>If not in address space, add to address space</a:t>
            </a:r>
            <a:endParaRPr lang="en-US" altLang="en-US" sz="800"/>
          </a:p>
          <a:p>
            <a:r>
              <a:rPr lang="en-US" altLang="en-US"/>
              <a:t>Dynamic linking is particularly useful for libraries</a:t>
            </a:r>
            <a:endParaRPr lang="en-US" altLang="en-US" sz="800"/>
          </a:p>
          <a:p>
            <a:r>
              <a:rPr lang="en-US" altLang="en-US"/>
              <a:t>System also known as </a:t>
            </a:r>
            <a:r>
              <a:rPr lang="en-US" altLang="en-US" b="1">
                <a:solidFill>
                  <a:srgbClr val="3366FF"/>
                </a:solidFill>
              </a:rPr>
              <a:t>shared libraries</a:t>
            </a:r>
          </a:p>
          <a:p>
            <a:r>
              <a:rPr lang="en-US" altLang="en-US">
                <a:solidFill>
                  <a:srgbClr val="000000"/>
                </a:solidFill>
              </a:rPr>
              <a:t>Consider applicability to patching system libraries</a:t>
            </a: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Versioning may be needed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D72EC552-B0FB-4E5B-B1C1-16593C9174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190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Swapping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A051ADA9-C62F-4094-8BA4-92DC6BED8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22363"/>
            <a:ext cx="7051675" cy="50673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A process can be </a:t>
            </a:r>
            <a:r>
              <a:rPr lang="en-US" altLang="en-US" b="1">
                <a:solidFill>
                  <a:srgbClr val="3366FF"/>
                </a:solidFill>
              </a:rPr>
              <a:t>swapped</a:t>
            </a:r>
            <a:r>
              <a:rPr lang="en-US" altLang="en-US"/>
              <a:t> temporarily out of memory to a backing store, and then brought back into memory for continued execution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Total physical memory space of processes can exceed physical memory</a:t>
            </a:r>
          </a:p>
          <a:p>
            <a:pPr>
              <a:lnSpc>
                <a:spcPct val="80000"/>
              </a:lnSpc>
            </a:pPr>
            <a:r>
              <a:rPr lang="en-US" altLang="en-US" b="1">
                <a:solidFill>
                  <a:srgbClr val="3366FF"/>
                </a:solidFill>
              </a:rPr>
              <a:t>Backing store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fast disk large enough to accommodate copies of all memory images for all users; must provide direct access to these memory images</a:t>
            </a:r>
          </a:p>
          <a:p>
            <a:pPr>
              <a:lnSpc>
                <a:spcPct val="80000"/>
              </a:lnSpc>
            </a:pPr>
            <a:r>
              <a:rPr lang="en-US" altLang="en-US" b="1">
                <a:solidFill>
                  <a:srgbClr val="3366FF"/>
                </a:solidFill>
              </a:rPr>
              <a:t>Roll out, roll in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swapping variant used for priority-based scheduling algorithms; lower-priority process is swapped out so higher-priority process can be loaded and executed</a:t>
            </a:r>
          </a:p>
          <a:p>
            <a:pPr>
              <a:lnSpc>
                <a:spcPct val="80000"/>
              </a:lnSpc>
            </a:pPr>
            <a:r>
              <a:rPr lang="en-US" altLang="en-US"/>
              <a:t>Major part of swap time is transfer time; total transfer time is directly proportional to the amount of memory swapped</a:t>
            </a:r>
          </a:p>
          <a:p>
            <a:pPr>
              <a:lnSpc>
                <a:spcPct val="80000"/>
              </a:lnSpc>
            </a:pPr>
            <a:r>
              <a:rPr lang="en-US" altLang="en-US"/>
              <a:t>System maintains a </a:t>
            </a:r>
            <a:r>
              <a:rPr lang="en-US" altLang="en-US" b="1">
                <a:solidFill>
                  <a:srgbClr val="3366FF"/>
                </a:solidFill>
              </a:rPr>
              <a:t>ready queue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of ready-to-run processes which have memory images on disk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83343C65-3D94-4D37-9BE0-3FBF9DE7A0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Swapping (Cont.)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0FA5670-904C-483A-A60B-3CDC0CA170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413" y="1058863"/>
            <a:ext cx="7169150" cy="50673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Does the swapped out process need to swap back in to same physical addresses?</a:t>
            </a:r>
          </a:p>
          <a:p>
            <a:pPr>
              <a:lnSpc>
                <a:spcPct val="80000"/>
              </a:lnSpc>
            </a:pPr>
            <a:r>
              <a:rPr lang="en-US" altLang="en-US"/>
              <a:t>Depends on address binding method</a:t>
            </a:r>
          </a:p>
          <a:p>
            <a:pPr lvl="1">
              <a:lnSpc>
                <a:spcPct val="80000"/>
              </a:lnSpc>
            </a:pPr>
            <a:r>
              <a:rPr lang="en-US" altLang="en-US"/>
              <a:t>Plus consider pending I/O to / from process memory space</a:t>
            </a:r>
          </a:p>
          <a:p>
            <a:pPr>
              <a:lnSpc>
                <a:spcPct val="80000"/>
              </a:lnSpc>
            </a:pPr>
            <a:r>
              <a:rPr lang="en-US" altLang="en-US"/>
              <a:t>Modified versions of swapping are found on many systems (i.e., UNIX, Linux, and Windows)</a:t>
            </a:r>
          </a:p>
          <a:p>
            <a:pPr lvl="1"/>
            <a:r>
              <a:rPr lang="en-US" altLang="en-US"/>
              <a:t>Swapping normally disabled</a:t>
            </a:r>
          </a:p>
          <a:p>
            <a:pPr lvl="1"/>
            <a:r>
              <a:rPr lang="en-US" altLang="en-US"/>
              <a:t>Started if more than threshold amount of memory allocated</a:t>
            </a:r>
          </a:p>
          <a:p>
            <a:pPr lvl="1"/>
            <a:r>
              <a:rPr lang="en-US" altLang="en-US"/>
              <a:t>Disabled again once memory demand reduced below threshold</a:t>
            </a:r>
          </a:p>
          <a:p>
            <a:pPr>
              <a:lnSpc>
                <a:spcPct val="80000"/>
              </a:lnSpc>
              <a:buFont typeface="Monotype Sorts" pitchFamily="-84" charset="2"/>
              <a:buNone/>
            </a:pPr>
            <a:endParaRPr lang="en-US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7A291C3F-F4F0-4B3C-B646-1A53360596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18256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Schematic View of Swapping</a:t>
            </a:r>
            <a:endParaRPr lang="en-US" altLang="en-US" sz="2400"/>
          </a:p>
        </p:txBody>
      </p:sp>
      <p:pic>
        <p:nvPicPr>
          <p:cNvPr id="18435" name="Picture 4" descr="8">
            <a:extLst>
              <a:ext uri="{FF2B5EF4-FFF2-40B4-BE49-F238E27FC236}">
                <a16:creationId xmlns:a16="http://schemas.microsoft.com/office/drawing/2014/main" id="{90DBE1C4-B91A-4686-BEED-157982770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3" y="1400175"/>
            <a:ext cx="5099050" cy="38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C2447D22-6369-45DF-9FBF-D119F259B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8" y="166688"/>
            <a:ext cx="7635875" cy="576262"/>
          </a:xfrm>
        </p:spPr>
        <p:txBody>
          <a:bodyPr/>
          <a:lstStyle/>
          <a:p>
            <a:r>
              <a:rPr lang="en-US" altLang="en-US" sz="2800"/>
              <a:t>Context Switch Time including Swapping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891CEEBD-586F-49EA-9177-BB8BA3F64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0" y="1112838"/>
            <a:ext cx="6950075" cy="4754562"/>
          </a:xfrm>
        </p:spPr>
        <p:txBody>
          <a:bodyPr/>
          <a:lstStyle/>
          <a:p>
            <a:r>
              <a:rPr lang="en-US" altLang="en-US"/>
              <a:t>If next processes to be put on CPU is not in memory, need to swap out a process and swap in target process</a:t>
            </a:r>
          </a:p>
          <a:p>
            <a:r>
              <a:rPr lang="en-US" altLang="en-US"/>
              <a:t>Context switch time can then be very high</a:t>
            </a:r>
          </a:p>
          <a:p>
            <a:r>
              <a:rPr lang="en-US" altLang="en-US"/>
              <a:t>100MB process swapping to hard disk with transfer rate of 50MB/sec</a:t>
            </a:r>
          </a:p>
          <a:p>
            <a:pPr lvl="1"/>
            <a:r>
              <a:rPr lang="en-US" altLang="en-US"/>
              <a:t>Swap out time of 2000 ms</a:t>
            </a:r>
          </a:p>
          <a:p>
            <a:pPr lvl="1"/>
            <a:r>
              <a:rPr lang="en-US" altLang="en-US"/>
              <a:t>Plus swap in of same sized process</a:t>
            </a:r>
          </a:p>
          <a:p>
            <a:pPr lvl="1"/>
            <a:r>
              <a:rPr lang="en-US" altLang="en-US"/>
              <a:t>Total context switch swapping component time of 4000ms (4 seconds)</a:t>
            </a:r>
          </a:p>
          <a:p>
            <a:r>
              <a:rPr lang="en-US" altLang="en-US"/>
              <a:t>Can reduce if reduce size of memory swapped – by knowing how much memory really being used</a:t>
            </a:r>
          </a:p>
          <a:p>
            <a:pPr lvl="1"/>
            <a:r>
              <a:rPr lang="en-US" altLang="en-US"/>
              <a:t>System calls to inform OS of memory use via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request_memory() </a:t>
            </a:r>
            <a:r>
              <a:rPr lang="en-US" altLang="en-US"/>
              <a:t>and </a:t>
            </a:r>
            <a:r>
              <a:rPr lang="en-US" altLang="en-US">
                <a:latin typeface="Courier New" panose="02070309020205020404" pitchFamily="49" charset="0"/>
                <a:cs typeface="Courier New" panose="02070309020205020404" pitchFamily="49" charset="0"/>
              </a:rPr>
              <a:t>release_memory()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61A5117-FC64-4BDD-A13F-D96B5703C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13" y="166688"/>
            <a:ext cx="7635875" cy="576262"/>
          </a:xfrm>
        </p:spPr>
        <p:txBody>
          <a:bodyPr/>
          <a:lstStyle/>
          <a:p>
            <a:r>
              <a:rPr lang="en-US" altLang="en-US" sz="2800"/>
              <a:t>Context Switch Time and Swapping (Cont.)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22D533A9-E055-4270-857C-A29CDB18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160463"/>
            <a:ext cx="7343775" cy="4754562"/>
          </a:xfrm>
        </p:spPr>
        <p:txBody>
          <a:bodyPr/>
          <a:lstStyle/>
          <a:p>
            <a:r>
              <a:rPr lang="en-US" altLang="en-US"/>
              <a:t>Other constraints as well on swapping</a:t>
            </a:r>
          </a:p>
          <a:p>
            <a:pPr lvl="1"/>
            <a:r>
              <a:rPr lang="en-US" altLang="en-US"/>
              <a:t>Pending I/O – can’t swap out as I/O would occur to wrong process</a:t>
            </a:r>
          </a:p>
          <a:p>
            <a:pPr lvl="1"/>
            <a:r>
              <a:rPr lang="en-US" altLang="en-US"/>
              <a:t>Or always transfer I/O to kernel space, then to I/O device</a:t>
            </a:r>
          </a:p>
          <a:p>
            <a:pPr lvl="2"/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double buffering</a:t>
            </a:r>
            <a:r>
              <a:rPr lang="en-US" altLang="en-US"/>
              <a:t>, adds overhead</a:t>
            </a:r>
          </a:p>
          <a:p>
            <a:r>
              <a:rPr lang="en-US" altLang="en-US"/>
              <a:t>Standard swapping not used in modern operating systems</a:t>
            </a:r>
          </a:p>
          <a:p>
            <a:pPr lvl="1"/>
            <a:r>
              <a:rPr lang="en-US" altLang="en-US"/>
              <a:t>But modified version common</a:t>
            </a:r>
          </a:p>
          <a:p>
            <a:pPr lvl="2"/>
            <a:r>
              <a:rPr lang="en-US" altLang="en-US"/>
              <a:t>Swap only when free memory extremely low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922A1CD8-413A-4F74-A9BD-67E936A5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66688"/>
            <a:ext cx="8229600" cy="576262"/>
          </a:xfrm>
        </p:spPr>
        <p:txBody>
          <a:bodyPr/>
          <a:lstStyle/>
          <a:p>
            <a:r>
              <a:rPr lang="en-US" altLang="en-US"/>
              <a:t>Swapping on Mobile Systems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A14E0BE0-3DCF-46D9-AB88-9555DA082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38" y="1060450"/>
            <a:ext cx="7723187" cy="4935538"/>
          </a:xfrm>
        </p:spPr>
        <p:txBody>
          <a:bodyPr/>
          <a:lstStyle/>
          <a:p>
            <a:r>
              <a:rPr lang="en-US" altLang="en-US"/>
              <a:t>Not typically supported</a:t>
            </a:r>
          </a:p>
          <a:p>
            <a:pPr lvl="1"/>
            <a:r>
              <a:rPr lang="en-US" altLang="en-US"/>
              <a:t>Flash memory based</a:t>
            </a:r>
          </a:p>
          <a:p>
            <a:pPr lvl="2"/>
            <a:r>
              <a:rPr lang="en-US" altLang="en-US"/>
              <a:t>Small amount of space</a:t>
            </a:r>
          </a:p>
          <a:p>
            <a:pPr lvl="2"/>
            <a:r>
              <a:rPr lang="en-US" altLang="en-US"/>
              <a:t>Limited number of write cycles</a:t>
            </a:r>
          </a:p>
          <a:p>
            <a:pPr lvl="2"/>
            <a:r>
              <a:rPr lang="en-US" altLang="en-US"/>
              <a:t>Poor throughput between flash memory and CPU on mobile platform</a:t>
            </a:r>
          </a:p>
          <a:p>
            <a:r>
              <a:rPr lang="en-US" altLang="en-US"/>
              <a:t>Instead use other methods to free memory if low</a:t>
            </a:r>
          </a:p>
          <a:p>
            <a:pPr lvl="1"/>
            <a:r>
              <a:rPr lang="en-US" altLang="en-US"/>
              <a:t>iOS </a:t>
            </a:r>
            <a:r>
              <a:rPr lang="en-US" altLang="en-US" b="1" i="1"/>
              <a:t>asks</a:t>
            </a:r>
            <a:r>
              <a:rPr lang="en-US" altLang="en-US"/>
              <a:t> apps to voluntarily relinquish allocated memory</a:t>
            </a:r>
          </a:p>
          <a:p>
            <a:pPr lvl="2"/>
            <a:r>
              <a:rPr lang="en-US" altLang="en-US"/>
              <a:t>Read-only data thrown out and reloaded from flash if needed</a:t>
            </a:r>
          </a:p>
          <a:p>
            <a:pPr lvl="2"/>
            <a:r>
              <a:rPr lang="en-US" altLang="en-US"/>
              <a:t>Failure to free can result in termination</a:t>
            </a:r>
          </a:p>
          <a:p>
            <a:pPr lvl="1"/>
            <a:r>
              <a:rPr lang="en-US" altLang="en-US"/>
              <a:t>Android terminates apps if low free memory, but first writes </a:t>
            </a:r>
            <a:r>
              <a:rPr lang="en-US" altLang="en-US" b="1">
                <a:solidFill>
                  <a:srgbClr val="3366FF"/>
                </a:solidFill>
              </a:rPr>
              <a:t>application state</a:t>
            </a:r>
            <a:r>
              <a:rPr lang="en-US" altLang="en-US"/>
              <a:t> to flash for fast restart</a:t>
            </a:r>
          </a:p>
          <a:p>
            <a:pPr lvl="1"/>
            <a:r>
              <a:rPr lang="en-US" altLang="en-US"/>
              <a:t>Both OSes support paging as discussed below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A7A247C3-3B0E-4C0B-A348-383203C69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14313"/>
            <a:ext cx="7743825" cy="576262"/>
          </a:xfrm>
        </p:spPr>
        <p:txBody>
          <a:bodyPr/>
          <a:lstStyle/>
          <a:p>
            <a:pPr eaLnBrk="1" hangingPunct="1"/>
            <a:r>
              <a:rPr lang="en-US" altLang="en-US"/>
              <a:t>Chapter 8:  Memory Management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909D0666-1200-4ABE-A014-8943697AE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74750"/>
            <a:ext cx="7351713" cy="4483100"/>
          </a:xfrm>
        </p:spPr>
        <p:txBody>
          <a:bodyPr/>
          <a:lstStyle/>
          <a:p>
            <a:r>
              <a:rPr lang="en-US" altLang="en-US"/>
              <a:t>Background</a:t>
            </a:r>
          </a:p>
          <a:p>
            <a:r>
              <a:rPr lang="en-US" altLang="en-US"/>
              <a:t>Swapping </a:t>
            </a:r>
          </a:p>
          <a:p>
            <a:r>
              <a:rPr lang="en-US" altLang="en-US"/>
              <a:t>Contiguous Memory Allocation</a:t>
            </a:r>
          </a:p>
          <a:p>
            <a:r>
              <a:rPr lang="en-US" altLang="en-US"/>
              <a:t>Segmentation</a:t>
            </a:r>
          </a:p>
          <a:p>
            <a:r>
              <a:rPr lang="en-US" altLang="en-US"/>
              <a:t>Paging</a:t>
            </a:r>
          </a:p>
          <a:p>
            <a:r>
              <a:rPr lang="en-US" altLang="en-US"/>
              <a:t>Structure of the Page Table</a:t>
            </a:r>
          </a:p>
          <a:p>
            <a:r>
              <a:rPr lang="en-US" altLang="en-US"/>
              <a:t>Example: The Intel 32 and 64-bit Architectures</a:t>
            </a:r>
          </a:p>
          <a:p>
            <a:r>
              <a:rPr lang="en-US" altLang="en-US"/>
              <a:t>Example: ARM Architecture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026">
            <a:extLst>
              <a:ext uri="{FF2B5EF4-FFF2-40B4-BE49-F238E27FC236}">
                <a16:creationId xmlns:a16="http://schemas.microsoft.com/office/drawing/2014/main" id="{EDA24390-81C6-45F3-B3A7-2D9441F17C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6668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/>
              <a:t>Contiguous Allocation</a:t>
            </a:r>
          </a:p>
        </p:txBody>
      </p:sp>
      <p:sp>
        <p:nvSpPr>
          <p:cNvPr id="22531" name="Rectangle 1027">
            <a:extLst>
              <a:ext uri="{FF2B5EF4-FFF2-40B4-BE49-F238E27FC236}">
                <a16:creationId xmlns:a16="http://schemas.microsoft.com/office/drawing/2014/main" id="{E4877088-0175-43C6-866A-E089F6B92F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5500" y="1077913"/>
            <a:ext cx="7262813" cy="4991100"/>
          </a:xfrm>
        </p:spPr>
        <p:txBody>
          <a:bodyPr/>
          <a:lstStyle/>
          <a:p>
            <a:r>
              <a:rPr lang="en-US" altLang="en-US"/>
              <a:t>Main memory must support both OS and user processes</a:t>
            </a:r>
          </a:p>
          <a:p>
            <a:r>
              <a:rPr lang="en-US" altLang="en-US"/>
              <a:t>Limited resource, must allocate efficiently</a:t>
            </a:r>
          </a:p>
          <a:p>
            <a:r>
              <a:rPr lang="en-US" altLang="en-US"/>
              <a:t>Contiguous allocation is one early method</a:t>
            </a:r>
          </a:p>
          <a:p>
            <a:r>
              <a:rPr lang="en-US" altLang="en-US"/>
              <a:t>Main memory usually into two </a:t>
            </a:r>
            <a:r>
              <a:rPr lang="en-US" altLang="en-US" b="1">
                <a:solidFill>
                  <a:srgbClr val="0000FF"/>
                </a:solidFill>
              </a:rPr>
              <a:t>partitions</a:t>
            </a:r>
            <a:r>
              <a:rPr lang="en-US" altLang="en-US"/>
              <a:t>:</a:t>
            </a:r>
          </a:p>
          <a:p>
            <a:pPr lvl="1"/>
            <a:r>
              <a:rPr lang="en-US" altLang="en-US"/>
              <a:t>Resident operating system, usually held in low memory with interrupt vector</a:t>
            </a:r>
          </a:p>
          <a:p>
            <a:pPr lvl="1"/>
            <a:r>
              <a:rPr lang="en-US" altLang="en-US"/>
              <a:t>User processes then held in high memory</a:t>
            </a:r>
          </a:p>
          <a:p>
            <a:pPr lvl="1"/>
            <a:r>
              <a:rPr lang="en-US" altLang="en-US"/>
              <a:t>Each process contained in single contiguous section of memory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>
            <a:extLst>
              <a:ext uri="{FF2B5EF4-FFF2-40B4-BE49-F238E27FC236}">
                <a16:creationId xmlns:a16="http://schemas.microsoft.com/office/drawing/2014/main" id="{E517BB75-D708-4222-8559-A5A81BAC47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6775" y="166688"/>
            <a:ext cx="7820025" cy="576262"/>
          </a:xfrm>
        </p:spPr>
        <p:txBody>
          <a:bodyPr/>
          <a:lstStyle/>
          <a:p>
            <a:pPr eaLnBrk="1" hangingPunct="1"/>
            <a:r>
              <a:rPr lang="en-US" altLang="en-US"/>
              <a:t>Contiguous Allocation (Cont.)</a:t>
            </a:r>
          </a:p>
        </p:txBody>
      </p:sp>
      <p:sp>
        <p:nvSpPr>
          <p:cNvPr id="23555" name="Rectangle 1027">
            <a:extLst>
              <a:ext uri="{FF2B5EF4-FFF2-40B4-BE49-F238E27FC236}">
                <a16:creationId xmlns:a16="http://schemas.microsoft.com/office/drawing/2014/main" id="{6D626E58-6E68-4365-B681-60DE6526D7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9163" y="1093788"/>
            <a:ext cx="7262812" cy="4991100"/>
          </a:xfrm>
        </p:spPr>
        <p:txBody>
          <a:bodyPr/>
          <a:lstStyle/>
          <a:p>
            <a:r>
              <a:rPr lang="en-US" altLang="en-US"/>
              <a:t>Relocation registers used to protect user processes from each other, and from changing operating-system code and data</a:t>
            </a:r>
          </a:p>
          <a:p>
            <a:pPr lvl="1"/>
            <a:r>
              <a:rPr lang="en-US" altLang="en-US"/>
              <a:t>Base register contains value of smallest physical address</a:t>
            </a:r>
          </a:p>
          <a:p>
            <a:pPr lvl="1"/>
            <a:r>
              <a:rPr lang="en-US" altLang="en-US"/>
              <a:t>Limit register contains range of logical addresses – each logical address must be less than the limit register </a:t>
            </a:r>
          </a:p>
          <a:p>
            <a:pPr lvl="1"/>
            <a:r>
              <a:rPr lang="en-US" altLang="en-US"/>
              <a:t>MMU maps logical address </a:t>
            </a:r>
            <a:r>
              <a:rPr lang="en-US" altLang="en-US" i="1"/>
              <a:t>dynamically</a:t>
            </a:r>
          </a:p>
          <a:p>
            <a:pPr lvl="1"/>
            <a:r>
              <a:rPr lang="en-US" altLang="en-US"/>
              <a:t>Can then allow actions such as kernel code being </a:t>
            </a:r>
            <a:r>
              <a:rPr lang="en-US" altLang="en-US" b="1">
                <a:solidFill>
                  <a:srgbClr val="0000FF"/>
                </a:solidFill>
              </a:rPr>
              <a:t>transient </a:t>
            </a:r>
            <a:r>
              <a:rPr lang="en-US" altLang="en-US"/>
              <a:t>and kernel changing size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24F96A4-E3A9-454B-BE39-3B6F142A9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3300" y="166688"/>
            <a:ext cx="8442325" cy="576262"/>
          </a:xfrm>
        </p:spPr>
        <p:txBody>
          <a:bodyPr/>
          <a:lstStyle/>
          <a:p>
            <a:pPr eaLnBrk="1" hangingPunct="1"/>
            <a:r>
              <a:rPr lang="en-US" altLang="en-US" sz="2400"/>
              <a:t>Hardware Support for Relocation and Limit Registers</a:t>
            </a:r>
          </a:p>
        </p:txBody>
      </p:sp>
      <p:pic>
        <p:nvPicPr>
          <p:cNvPr id="24579" name="Picture 4" descr="8">
            <a:extLst>
              <a:ext uri="{FF2B5EF4-FFF2-40B4-BE49-F238E27FC236}">
                <a16:creationId xmlns:a16="http://schemas.microsoft.com/office/drawing/2014/main" id="{A67147E5-2000-407A-9370-400BC6C00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675" y="1347788"/>
            <a:ext cx="58451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73516E3-B70C-48D5-8258-F283E452FE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598488"/>
            <a:ext cx="7740650" cy="615950"/>
          </a:xfrm>
        </p:spPr>
        <p:txBody>
          <a:bodyPr/>
          <a:lstStyle/>
          <a:p>
            <a:pPr eaLnBrk="1" hangingPunct="1"/>
            <a:r>
              <a:rPr lang="en-US" altLang="en-US"/>
              <a:t>Multiple-partition allocation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989A58C1-01A4-422A-A365-DA6998BF1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7400" y="1004888"/>
            <a:ext cx="7770813" cy="3262312"/>
          </a:xfrm>
        </p:spPr>
        <p:txBody>
          <a:bodyPr/>
          <a:lstStyle/>
          <a:p>
            <a:r>
              <a:rPr lang="en-US" altLang="en-US"/>
              <a:t>Multiple-partition allocation</a:t>
            </a:r>
          </a:p>
          <a:p>
            <a:pPr lvl="1"/>
            <a:r>
              <a:rPr lang="en-US" altLang="en-US" sz="1600"/>
              <a:t>Degree of multiprogramming limited by number of partitions</a:t>
            </a:r>
          </a:p>
          <a:p>
            <a:pPr lvl="1"/>
            <a:r>
              <a:rPr lang="en-US" altLang="en-US" sz="1600" b="1">
                <a:solidFill>
                  <a:srgbClr val="0000FF"/>
                </a:solidFill>
              </a:rPr>
              <a:t>Variable-partition </a:t>
            </a:r>
            <a:r>
              <a:rPr lang="en-US" altLang="en-US" sz="1600"/>
              <a:t>sizes for efficiency (sized to a given process’ needs)</a:t>
            </a:r>
          </a:p>
          <a:p>
            <a:pPr lvl="1"/>
            <a:r>
              <a:rPr lang="en-US" altLang="en-US" sz="1600" b="1">
                <a:solidFill>
                  <a:srgbClr val="0000FF"/>
                </a:solidFill>
              </a:rPr>
              <a:t>Hole</a:t>
            </a:r>
            <a:r>
              <a:rPr lang="en-US" altLang="en-US" sz="1600"/>
              <a:t> – block of available memory; holes of various size are scattered throughout memory</a:t>
            </a:r>
          </a:p>
          <a:p>
            <a:pPr lvl="1"/>
            <a:r>
              <a:rPr lang="en-US" altLang="en-US" sz="1600"/>
              <a:t>When a process arrives, it is allocated memory from a hole large enough to accommodate it</a:t>
            </a:r>
          </a:p>
          <a:p>
            <a:pPr lvl="1"/>
            <a:r>
              <a:rPr lang="en-US" altLang="en-US" sz="1600"/>
              <a:t>Process exiting frees its partition, adjacent free partitions combined</a:t>
            </a:r>
          </a:p>
          <a:p>
            <a:pPr lvl="1"/>
            <a:r>
              <a:rPr lang="en-US" altLang="en-US" sz="1600"/>
              <a:t>Operating system maintains information about:</a:t>
            </a:r>
            <a:br>
              <a:rPr lang="en-US" altLang="en-US" sz="1600"/>
            </a:br>
            <a:r>
              <a:rPr lang="en-US" altLang="en-US" sz="1600"/>
              <a:t>a) allocated partitions    b) free partitions (hole)</a:t>
            </a:r>
          </a:p>
        </p:txBody>
      </p:sp>
      <p:pic>
        <p:nvPicPr>
          <p:cNvPr id="25604" name="Picture 3">
            <a:extLst>
              <a:ext uri="{FF2B5EF4-FFF2-40B4-BE49-F238E27FC236}">
                <a16:creationId xmlns:a16="http://schemas.microsoft.com/office/drawing/2014/main" id="{78305CDD-B2F4-44B9-971C-37CFC73D7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4178300"/>
            <a:ext cx="6675437" cy="217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D2FF807-93B5-46C3-AD29-CA029E599A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0475" y="198438"/>
            <a:ext cx="7772400" cy="576262"/>
          </a:xfrm>
        </p:spPr>
        <p:txBody>
          <a:bodyPr/>
          <a:lstStyle/>
          <a:p>
            <a:pPr eaLnBrk="1" hangingPunct="1"/>
            <a:r>
              <a:rPr lang="en-US" altLang="en-US"/>
              <a:t>Dynamic Storage-Allocation Problem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31D7F686-C2BB-4B01-8607-1355CCC32E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79513" y="1709738"/>
            <a:ext cx="7062787" cy="36242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First-fit</a:t>
            </a:r>
            <a:r>
              <a:rPr lang="en-US" altLang="en-US"/>
              <a:t>:  Allocate the </a:t>
            </a:r>
            <a:r>
              <a:rPr lang="en-US" altLang="en-US" b="1" i="1"/>
              <a:t>first</a:t>
            </a:r>
            <a:r>
              <a:rPr lang="en-US" altLang="en-US"/>
              <a:t> hole that is big enough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Best-fit</a:t>
            </a:r>
            <a:r>
              <a:rPr lang="en-US" altLang="en-US"/>
              <a:t>:  Allocate the </a:t>
            </a:r>
            <a:r>
              <a:rPr lang="en-US" altLang="en-US" b="1" i="1"/>
              <a:t>smallest</a:t>
            </a:r>
            <a:r>
              <a:rPr lang="en-US" altLang="en-US"/>
              <a:t> hole that is big enough; must search entire list, unless ordered by size 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Produces the smallest leftover hole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 b="1">
                <a:solidFill>
                  <a:srgbClr val="3366FF"/>
                </a:solidFill>
              </a:rPr>
              <a:t>Worst-fit</a:t>
            </a:r>
            <a:r>
              <a:rPr lang="en-US" altLang="en-US"/>
              <a:t>:  Allocate the </a:t>
            </a:r>
            <a:r>
              <a:rPr lang="en-US" altLang="en-US" b="1" i="1"/>
              <a:t>largest</a:t>
            </a:r>
            <a:r>
              <a:rPr lang="en-US" altLang="en-US"/>
              <a:t> hole; must also search entire list 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Produces the largest leftover hole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C926746A-9410-46A5-93F1-6C7742762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169988"/>
            <a:ext cx="6108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How to satisfy a request of size </a:t>
            </a:r>
            <a:r>
              <a:rPr lang="en-US" altLang="en-US" b="1" i="1">
                <a:latin typeface="Helvetica" panose="020B0604020202020204" pitchFamily="34" charset="0"/>
              </a:rPr>
              <a:t>n</a:t>
            </a:r>
            <a:r>
              <a:rPr lang="en-US" altLang="en-US">
                <a:latin typeface="Helvetica" panose="020B0604020202020204" pitchFamily="34" charset="0"/>
              </a:rPr>
              <a:t> from a list of free holes?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F54C9607-980E-45BD-9A58-998B9F60D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6163" y="4621213"/>
            <a:ext cx="76009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First-fit and best-fit better than worst-fit in terms of speed and storage utilization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026">
            <a:extLst>
              <a:ext uri="{FF2B5EF4-FFF2-40B4-BE49-F238E27FC236}">
                <a16:creationId xmlns:a16="http://schemas.microsoft.com/office/drawing/2014/main" id="{F3D733D6-3058-4BB9-B3EA-93824BD6FD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55663" y="152400"/>
            <a:ext cx="7831137" cy="576263"/>
          </a:xfrm>
        </p:spPr>
        <p:txBody>
          <a:bodyPr/>
          <a:lstStyle/>
          <a:p>
            <a:pPr eaLnBrk="1" hangingPunct="1"/>
            <a:r>
              <a:rPr lang="en-US" altLang="en-US"/>
              <a:t>Fragmentation</a:t>
            </a:r>
          </a:p>
        </p:txBody>
      </p:sp>
      <p:sp>
        <p:nvSpPr>
          <p:cNvPr id="27651" name="Rectangle 1027">
            <a:extLst>
              <a:ext uri="{FF2B5EF4-FFF2-40B4-BE49-F238E27FC236}">
                <a16:creationId xmlns:a16="http://schemas.microsoft.com/office/drawing/2014/main" id="{D047A7DC-4E9B-41E0-B817-8C14B0E0B1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0913" y="1114425"/>
            <a:ext cx="6770687" cy="4999038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External Fragmentation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total memory space exists to satisfy a request, but it is not contiguous</a:t>
            </a:r>
            <a:endParaRPr lang="en-US" altLang="en-US" b="1">
              <a:solidFill>
                <a:srgbClr val="3366FF"/>
              </a:solidFill>
            </a:endParaRPr>
          </a:p>
          <a:p>
            <a:r>
              <a:rPr lang="en-US" altLang="en-US" b="1">
                <a:solidFill>
                  <a:srgbClr val="3366FF"/>
                </a:solidFill>
              </a:rPr>
              <a:t>Internal Fragmentation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allocated memory may be slightly larger than requested memory; this size difference is memory internal to a partition, but not being used</a:t>
            </a:r>
          </a:p>
          <a:p>
            <a:r>
              <a:rPr lang="en-US" altLang="en-US"/>
              <a:t>First fit analysis reveals that given </a:t>
            </a:r>
            <a:r>
              <a:rPr lang="en-US" altLang="en-US" i="1"/>
              <a:t>N</a:t>
            </a:r>
            <a:r>
              <a:rPr lang="en-US" altLang="en-US"/>
              <a:t> blocks allocated, 0.5 </a:t>
            </a:r>
            <a:r>
              <a:rPr lang="en-US" altLang="en-US" i="1"/>
              <a:t>N</a:t>
            </a:r>
            <a:r>
              <a:rPr lang="en-US" altLang="en-US"/>
              <a:t> blocks lost to fragmentation</a:t>
            </a:r>
          </a:p>
          <a:p>
            <a:pPr lvl="1"/>
            <a:r>
              <a:rPr lang="en-US" altLang="en-US"/>
              <a:t>1/3 may be unusable -&gt; </a:t>
            </a:r>
            <a:r>
              <a:rPr lang="en-US" altLang="en-US" b="1">
                <a:solidFill>
                  <a:srgbClr val="3366FF"/>
                </a:solidFill>
              </a:rPr>
              <a:t>50-percent rule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054E4D0C-49CF-4F40-9053-F6FE66FE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576263"/>
          </a:xfrm>
        </p:spPr>
        <p:txBody>
          <a:bodyPr/>
          <a:lstStyle/>
          <a:p>
            <a:r>
              <a:rPr lang="en-US" altLang="en-US"/>
              <a:t>Fragmentation (Cont.)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B1D58D81-97CC-4E55-92EF-3FED95B3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700" y="1154113"/>
            <a:ext cx="6959600" cy="4530725"/>
          </a:xfrm>
        </p:spPr>
        <p:txBody>
          <a:bodyPr/>
          <a:lstStyle/>
          <a:p>
            <a:r>
              <a:rPr lang="en-US" altLang="en-US"/>
              <a:t>Reduce external fragmentation by </a:t>
            </a:r>
            <a:r>
              <a:rPr lang="en-US" altLang="en-US" b="1">
                <a:solidFill>
                  <a:srgbClr val="3366FF"/>
                </a:solidFill>
              </a:rPr>
              <a:t>compaction</a:t>
            </a:r>
          </a:p>
          <a:p>
            <a:pPr lvl="1"/>
            <a:r>
              <a:rPr lang="en-US" altLang="en-US"/>
              <a:t>Shuffle memory contents to place all free memory together in one large block</a:t>
            </a:r>
          </a:p>
          <a:p>
            <a:pPr lvl="1"/>
            <a:r>
              <a:rPr lang="en-US" altLang="en-US"/>
              <a:t>Compaction is possible </a:t>
            </a:r>
            <a:r>
              <a:rPr lang="en-US" altLang="en-US" i="1"/>
              <a:t>only</a:t>
            </a:r>
            <a:r>
              <a:rPr lang="en-US" altLang="en-US"/>
              <a:t> if relocation is dynamic, and is done at execution time</a:t>
            </a:r>
          </a:p>
          <a:p>
            <a:pPr lvl="1"/>
            <a:r>
              <a:rPr lang="en-US" altLang="en-US"/>
              <a:t>I/O problem</a:t>
            </a:r>
          </a:p>
          <a:p>
            <a:pPr lvl="2"/>
            <a:r>
              <a:rPr lang="en-US" altLang="en-US"/>
              <a:t>Latch job in memory while it is involved in I/O</a:t>
            </a:r>
          </a:p>
          <a:p>
            <a:pPr lvl="2"/>
            <a:r>
              <a:rPr lang="en-US" altLang="en-US"/>
              <a:t>Do I/O only into OS buffers</a:t>
            </a:r>
          </a:p>
          <a:p>
            <a:r>
              <a:rPr lang="en-US" altLang="en-US"/>
              <a:t>Now consider that backing store has same fragmentation problems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B129F3EA-AD83-404C-8CD4-43DC899DA9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C8C29CAA-9E7D-4EF3-956F-ADD7CE00D8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57288"/>
            <a:ext cx="7702550" cy="4940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/>
              <a:t>Memory-management scheme that supports user view of memory </a:t>
            </a:r>
            <a:endParaRPr lang="en-US" altLang="en-US" sz="800"/>
          </a:p>
          <a:p>
            <a:pPr>
              <a:lnSpc>
                <a:spcPct val="90000"/>
              </a:lnSpc>
              <a:tabLst>
                <a:tab pos="1831975" algn="l"/>
              </a:tabLst>
            </a:pPr>
            <a:r>
              <a:rPr lang="en-US" altLang="en-US"/>
              <a:t>A program is a collection of segments</a:t>
            </a:r>
          </a:p>
          <a:p>
            <a:pPr lvl="1">
              <a:lnSpc>
                <a:spcPct val="90000"/>
              </a:lnSpc>
              <a:tabLst>
                <a:tab pos="1831975" algn="l"/>
              </a:tabLst>
            </a:pPr>
            <a:r>
              <a:rPr lang="en-US" altLang="en-US"/>
              <a:t>A segment is a logical unit such as: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main program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procedure 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function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method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object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local variables, global variables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common block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stack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symbol table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1831975" algn="l"/>
              </a:tabLst>
            </a:pPr>
            <a:r>
              <a:rPr lang="en-US" altLang="en-US"/>
              <a:t>		arrays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B6C38BF1-E042-48F4-9F68-5BAC4F5C1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User</a:t>
            </a:r>
            <a:r>
              <a:rPr lang="ja-JP" altLang="en-US"/>
              <a:t>’</a:t>
            </a:r>
            <a:r>
              <a:rPr lang="en-US" altLang="ja-JP"/>
              <a:t>s View of a Program</a:t>
            </a:r>
            <a:endParaRPr lang="en-US" altLang="en-US" sz="2400"/>
          </a:p>
        </p:txBody>
      </p:sp>
      <p:pic>
        <p:nvPicPr>
          <p:cNvPr id="30723" name="Picture 6">
            <a:extLst>
              <a:ext uri="{FF2B5EF4-FFF2-40B4-BE49-F238E27FC236}">
                <a16:creationId xmlns:a16="http://schemas.microsoft.com/office/drawing/2014/main" id="{13D67A52-FE24-4EA4-B5BF-1DEF0C748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1233488"/>
            <a:ext cx="36957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223D53AF-9F66-44AD-B0F2-905F2D297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136525"/>
            <a:ext cx="7800975" cy="576263"/>
          </a:xfrm>
        </p:spPr>
        <p:txBody>
          <a:bodyPr/>
          <a:lstStyle/>
          <a:p>
            <a:pPr eaLnBrk="1" hangingPunct="1"/>
            <a:r>
              <a:rPr lang="en-US" altLang="en-US"/>
              <a:t>Logical View of Segmentation</a:t>
            </a:r>
          </a:p>
        </p:txBody>
      </p:sp>
      <p:sp>
        <p:nvSpPr>
          <p:cNvPr id="31747" name="Oval 3">
            <a:extLst>
              <a:ext uri="{FF2B5EF4-FFF2-40B4-BE49-F238E27FC236}">
                <a16:creationId xmlns:a16="http://schemas.microsoft.com/office/drawing/2014/main" id="{ED3082FF-EC72-4288-BB73-FC8E85105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171575"/>
            <a:ext cx="2895600" cy="3962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5AF7A322-3879-4790-A26E-79C82B3AF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857375"/>
            <a:ext cx="990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31749" name="Rectangle 5">
            <a:extLst>
              <a:ext uri="{FF2B5EF4-FFF2-40B4-BE49-F238E27FC236}">
                <a16:creationId xmlns:a16="http://schemas.microsoft.com/office/drawing/2014/main" id="{211A0AF8-879A-41A3-9E7F-2D90DB797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00375"/>
            <a:ext cx="9144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31750" name="Rectangle 6">
            <a:extLst>
              <a:ext uri="{FF2B5EF4-FFF2-40B4-BE49-F238E27FC236}">
                <a16:creationId xmlns:a16="http://schemas.microsoft.com/office/drawing/2014/main" id="{9804898A-17F0-4F92-A929-A022A2CB5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466975"/>
            <a:ext cx="9144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31751" name="Rectangle 7">
            <a:extLst>
              <a:ext uri="{FF2B5EF4-FFF2-40B4-BE49-F238E27FC236}">
                <a16:creationId xmlns:a16="http://schemas.microsoft.com/office/drawing/2014/main" id="{E411EA8A-4031-474C-80D4-BD13D02AF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457575"/>
            <a:ext cx="914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4</a:t>
            </a:r>
          </a:p>
        </p:txBody>
      </p:sp>
      <p:grpSp>
        <p:nvGrpSpPr>
          <p:cNvPr id="31752" name="Group 24">
            <a:extLst>
              <a:ext uri="{FF2B5EF4-FFF2-40B4-BE49-F238E27FC236}">
                <a16:creationId xmlns:a16="http://schemas.microsoft.com/office/drawing/2014/main" id="{609B0382-E348-4ADA-A049-3A0F583AC4C6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1171575"/>
            <a:ext cx="1143000" cy="3962400"/>
            <a:chOff x="3888" y="1056"/>
            <a:chExt cx="720" cy="2496"/>
          </a:xfrm>
        </p:grpSpPr>
        <p:grpSp>
          <p:nvGrpSpPr>
            <p:cNvPr id="31755" name="Group 11">
              <a:extLst>
                <a:ext uri="{FF2B5EF4-FFF2-40B4-BE49-F238E27FC236}">
                  <a16:creationId xmlns:a16="http://schemas.microsoft.com/office/drawing/2014/main" id="{5FA2200A-4E1E-45BB-8BF0-2BAEC6851B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056"/>
              <a:ext cx="720" cy="672"/>
              <a:chOff x="3888" y="1056"/>
              <a:chExt cx="720" cy="672"/>
            </a:xfrm>
          </p:grpSpPr>
          <p:sp>
            <p:nvSpPr>
              <p:cNvPr id="31766" name="Rectangle 8">
                <a:extLst>
                  <a:ext uri="{FF2B5EF4-FFF2-40B4-BE49-F238E27FC236}">
                    <a16:creationId xmlns:a16="http://schemas.microsoft.com/office/drawing/2014/main" id="{58DDD3BA-50CC-465F-BA0B-2A429F5DA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767" name="Line 9">
                <a:extLst>
                  <a:ext uri="{FF2B5EF4-FFF2-40B4-BE49-F238E27FC236}">
                    <a16:creationId xmlns:a16="http://schemas.microsoft.com/office/drawing/2014/main" id="{DB683A80-AC11-4E27-9FCD-9F8794AB28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1756" name="Group 12">
              <a:extLst>
                <a:ext uri="{FF2B5EF4-FFF2-40B4-BE49-F238E27FC236}">
                  <a16:creationId xmlns:a16="http://schemas.microsoft.com/office/drawing/2014/main" id="{9EB36099-8C8E-44A7-AAF0-A820A95CD3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728"/>
              <a:ext cx="720" cy="672"/>
              <a:chOff x="3888" y="1056"/>
              <a:chExt cx="720" cy="672"/>
            </a:xfrm>
          </p:grpSpPr>
          <p:sp>
            <p:nvSpPr>
              <p:cNvPr id="31764" name="Rectangle 13">
                <a:extLst>
                  <a:ext uri="{FF2B5EF4-FFF2-40B4-BE49-F238E27FC236}">
                    <a16:creationId xmlns:a16="http://schemas.microsoft.com/office/drawing/2014/main" id="{FE9628F2-BBE4-4611-9F7C-0BE64C83A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1056"/>
                <a:ext cx="720" cy="672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765" name="Line 14">
                <a:extLst>
                  <a:ext uri="{FF2B5EF4-FFF2-40B4-BE49-F238E27FC236}">
                    <a16:creationId xmlns:a16="http://schemas.microsoft.com/office/drawing/2014/main" id="{C7E85091-FE1D-4D23-8CDA-51BCD04E1F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1392"/>
                <a:ext cx="72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1757" name="Text Box 15">
              <a:extLst>
                <a:ext uri="{FF2B5EF4-FFF2-40B4-BE49-F238E27FC236}">
                  <a16:creationId xmlns:a16="http://schemas.microsoft.com/office/drawing/2014/main" id="{00F7286E-5962-4377-A461-31D6556E88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132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31758" name="Text Box 16">
              <a:extLst>
                <a:ext uri="{FF2B5EF4-FFF2-40B4-BE49-F238E27FC236}">
                  <a16:creationId xmlns:a16="http://schemas.microsoft.com/office/drawing/2014/main" id="{6C6A5FCB-CB52-42FB-A0DD-74378B5C0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1439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31759" name="Rectangle 17">
              <a:extLst>
                <a:ext uri="{FF2B5EF4-FFF2-40B4-BE49-F238E27FC236}">
                  <a16:creationId xmlns:a16="http://schemas.microsoft.com/office/drawing/2014/main" id="{307E794A-8B5B-4094-900B-7FCB6B40E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0"/>
              <a:ext cx="720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60" name="Rectangle 18">
              <a:extLst>
                <a:ext uri="{FF2B5EF4-FFF2-40B4-BE49-F238E27FC236}">
                  <a16:creationId xmlns:a16="http://schemas.microsoft.com/office/drawing/2014/main" id="{10E9B894-700E-4948-8551-C0389AA33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312"/>
              <a:ext cx="720" cy="2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61" name="Line 19">
              <a:extLst>
                <a:ext uri="{FF2B5EF4-FFF2-40B4-BE49-F238E27FC236}">
                  <a16:creationId xmlns:a16="http://schemas.microsoft.com/office/drawing/2014/main" id="{1DEDDFAC-622E-41A3-98B2-CAC62D2F4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2640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762" name="Text Box 20">
              <a:extLst>
                <a:ext uri="{FF2B5EF4-FFF2-40B4-BE49-F238E27FC236}">
                  <a16:creationId xmlns:a16="http://schemas.microsoft.com/office/drawing/2014/main" id="{201B2296-9089-4B18-913B-190C4F9B5A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42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31763" name="Text Box 21">
              <a:extLst>
                <a:ext uri="{FF2B5EF4-FFF2-40B4-BE49-F238E27FC236}">
                  <a16:creationId xmlns:a16="http://schemas.microsoft.com/office/drawing/2014/main" id="{8AD95A8B-5347-44C7-8987-5E3B7CD43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" y="2888"/>
              <a:ext cx="1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3</a:t>
              </a:r>
            </a:p>
          </p:txBody>
        </p:sp>
      </p:grpSp>
      <p:sp>
        <p:nvSpPr>
          <p:cNvPr id="31753" name="Text Box 22">
            <a:extLst>
              <a:ext uri="{FF2B5EF4-FFF2-40B4-BE49-F238E27FC236}">
                <a16:creationId xmlns:a16="http://schemas.microsoft.com/office/drawing/2014/main" id="{7D4A8AD3-7AE2-49EE-AFFF-1FF017A24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525462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user space </a:t>
            </a:r>
          </a:p>
        </p:txBody>
      </p:sp>
      <p:sp>
        <p:nvSpPr>
          <p:cNvPr id="31754" name="Text Box 23">
            <a:extLst>
              <a:ext uri="{FF2B5EF4-FFF2-40B4-BE49-F238E27FC236}">
                <a16:creationId xmlns:a16="http://schemas.microsoft.com/office/drawing/2014/main" id="{D06199D6-8B46-413B-946D-C156E56E0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0450" y="5254625"/>
            <a:ext cx="2597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physical memory space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D0EC417-94A7-433F-B568-C75E42B29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254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81554432-CFD4-4101-851F-266F48E1DD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0588" y="1171575"/>
            <a:ext cx="6627812" cy="4440238"/>
          </a:xfrm>
        </p:spPr>
        <p:txBody>
          <a:bodyPr/>
          <a:lstStyle/>
          <a:p>
            <a:r>
              <a:rPr lang="en-US" altLang="en-US"/>
              <a:t>To provide a detailed description of various ways of organizing memory hardware</a:t>
            </a:r>
          </a:p>
          <a:p>
            <a:r>
              <a:rPr lang="en-US" altLang="en-US"/>
              <a:t>To discuss various memory-management techniques, including paging and segmentation</a:t>
            </a:r>
          </a:p>
          <a:p>
            <a:r>
              <a:rPr lang="en-US" altLang="en-US"/>
              <a:t>To provide a detailed description of the Intel Pentium, which supports both pure segmentation and segmentation with paging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AD081D7B-50C2-4DC1-B6F0-532D2855CD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77875" y="166688"/>
            <a:ext cx="7908925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 Architecture 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3F6A173E-FFEA-4860-A8F2-CF56D7D83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093788"/>
            <a:ext cx="7246937" cy="5053012"/>
          </a:xfrm>
        </p:spPr>
        <p:txBody>
          <a:bodyPr/>
          <a:lstStyle/>
          <a:p>
            <a:pPr>
              <a:tabLst>
                <a:tab pos="1828800" algn="l"/>
                <a:tab pos="2855913" algn="ctr"/>
              </a:tabLst>
            </a:pPr>
            <a:r>
              <a:rPr lang="en-US" altLang="en-US"/>
              <a:t>Logical address consists of a two tuple: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/>
              <a:t>		&lt;segment-number, offset&gt;,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 table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maps two-dimensional physical addresses; each table entry has: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base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contains the starting physical address where the segments reside in memory</a:t>
            </a:r>
          </a:p>
          <a:p>
            <a:pPr lvl="1"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limit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– specifies the length of the segment</a:t>
            </a:r>
          </a:p>
          <a:p>
            <a:pPr lvl="1"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Segment-table base register (STBR)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points to the segment table</a:t>
            </a:r>
            <a:r>
              <a:rPr lang="ja-JP" altLang="en-US"/>
              <a:t>’</a:t>
            </a:r>
            <a:r>
              <a:rPr lang="en-US" altLang="ja-JP"/>
              <a:t>s location in memory</a:t>
            </a:r>
          </a:p>
          <a:p>
            <a:pPr>
              <a:tabLst>
                <a:tab pos="1828800" algn="l"/>
                <a:tab pos="2855913" algn="ctr"/>
              </a:tabLst>
            </a:pPr>
            <a:endParaRPr lang="en-US" altLang="en-US" sz="800"/>
          </a:p>
          <a:p>
            <a:pPr>
              <a:tabLst>
                <a:tab pos="1828800" algn="l"/>
                <a:tab pos="2855913" algn="ctr"/>
              </a:tabLst>
            </a:pPr>
            <a:r>
              <a:rPr lang="en-US" altLang="en-US" b="1">
                <a:solidFill>
                  <a:srgbClr val="3366FF"/>
                </a:solidFill>
              </a:rPr>
              <a:t>Segment-table length register (STLR)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indicates number of segments used by a program;</a:t>
            </a:r>
          </a:p>
          <a:p>
            <a:pPr>
              <a:buFont typeface="Monotype Sorts" pitchFamily="-84" charset="2"/>
              <a:buNone/>
              <a:tabLst>
                <a:tab pos="1828800" algn="l"/>
                <a:tab pos="2855913" algn="ctr"/>
              </a:tabLst>
            </a:pPr>
            <a:r>
              <a:rPr lang="en-US" altLang="en-US"/>
              <a:t>	                  segment number </a:t>
            </a:r>
            <a:r>
              <a:rPr lang="en-US" altLang="en-US" b="1" i="1">
                <a:solidFill>
                  <a:srgbClr val="FF0000"/>
                </a:solidFill>
              </a:rPr>
              <a:t>s</a:t>
            </a:r>
            <a:r>
              <a:rPr lang="en-US" altLang="en-US"/>
              <a:t> is legal if </a:t>
            </a:r>
            <a:r>
              <a:rPr lang="en-US" altLang="en-US" b="1" i="1">
                <a:solidFill>
                  <a:srgbClr val="FF0000"/>
                </a:solidFill>
              </a:rPr>
              <a:t>s</a:t>
            </a:r>
            <a:r>
              <a:rPr lang="en-US" altLang="en-US"/>
              <a:t> &lt; </a:t>
            </a:r>
            <a:r>
              <a:rPr lang="en-US" altLang="en-US" b="1">
                <a:solidFill>
                  <a:srgbClr val="FF0000"/>
                </a:solidFill>
              </a:rPr>
              <a:t>STLR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8E2115AC-DC04-4E89-A301-87C233B9B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2500" y="214313"/>
            <a:ext cx="7829550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 Architecture (Cont.)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20082254-132B-4646-8042-FD41C227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62050"/>
            <a:ext cx="6775450" cy="4468813"/>
          </a:xfrm>
        </p:spPr>
        <p:txBody>
          <a:bodyPr/>
          <a:lstStyle/>
          <a:p>
            <a:r>
              <a:rPr lang="en-US" altLang="en-US"/>
              <a:t>Protection</a:t>
            </a:r>
          </a:p>
          <a:p>
            <a:pPr lvl="1"/>
            <a:r>
              <a:rPr lang="en-US" altLang="en-US"/>
              <a:t>With each entry in segment table associate:</a:t>
            </a:r>
          </a:p>
          <a:p>
            <a:pPr lvl="2"/>
            <a:r>
              <a:rPr lang="en-US" altLang="en-US"/>
              <a:t>validation bit = 0 </a:t>
            </a:r>
            <a:r>
              <a:rPr lang="en-US" altLang="en-US">
                <a:sym typeface="Symbol" panose="05050102010706020507" pitchFamily="18" charset="2"/>
              </a:rPr>
              <a:t> illegal segment</a:t>
            </a:r>
          </a:p>
          <a:p>
            <a:pPr lvl="2"/>
            <a:r>
              <a:rPr lang="en-US" altLang="en-US">
                <a:sym typeface="Symbol" panose="05050102010706020507" pitchFamily="18" charset="2"/>
              </a:rPr>
              <a:t>read/write/execute privileges</a:t>
            </a:r>
          </a:p>
          <a:p>
            <a:r>
              <a:rPr lang="en-US" altLang="en-US"/>
              <a:t>Protection bits associated with segments; code sharing occurs at segment level</a:t>
            </a:r>
          </a:p>
          <a:p>
            <a:r>
              <a:rPr lang="en-US" altLang="en-US"/>
              <a:t>Since segments vary in length, memory allocation is a dynamic storage-allocation problem</a:t>
            </a:r>
          </a:p>
          <a:p>
            <a:r>
              <a:rPr lang="en-US" altLang="en-US"/>
              <a:t>A segmentation example is shown in the following diagram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518053F7-6AFD-4174-B64F-DDFC910C70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Segmentation Hardware</a:t>
            </a:r>
            <a:endParaRPr lang="en-US" altLang="en-US" sz="2400"/>
          </a:p>
        </p:txBody>
      </p:sp>
      <p:pic>
        <p:nvPicPr>
          <p:cNvPr id="34819" name="Picture 4" descr="8">
            <a:extLst>
              <a:ext uri="{FF2B5EF4-FFF2-40B4-BE49-F238E27FC236}">
                <a16:creationId xmlns:a16="http://schemas.microsoft.com/office/drawing/2014/main" id="{E373D63C-7214-4E34-B842-D75F686CA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254125"/>
            <a:ext cx="5827713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>
            <a:extLst>
              <a:ext uri="{FF2B5EF4-FFF2-40B4-BE49-F238E27FC236}">
                <a16:creationId xmlns:a16="http://schemas.microsoft.com/office/drawing/2014/main" id="{31B2CBBF-6749-4F29-BABB-F1FA04D9B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Paging</a:t>
            </a:r>
          </a:p>
        </p:txBody>
      </p:sp>
      <p:sp>
        <p:nvSpPr>
          <p:cNvPr id="35843" name="Rectangle 1027">
            <a:extLst>
              <a:ext uri="{FF2B5EF4-FFF2-40B4-BE49-F238E27FC236}">
                <a16:creationId xmlns:a16="http://schemas.microsoft.com/office/drawing/2014/main" id="{D0819382-2F4F-4FAD-9527-A39A4ED0F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3763" y="1128713"/>
            <a:ext cx="7183437" cy="4767262"/>
          </a:xfrm>
        </p:spPr>
        <p:txBody>
          <a:bodyPr/>
          <a:lstStyle/>
          <a:p>
            <a:r>
              <a:rPr lang="en-US" altLang="en-US"/>
              <a:t>Physical  address space of a process can be noncontiguous; process is allocated physical memory whenever the latter is available</a:t>
            </a:r>
          </a:p>
          <a:p>
            <a:pPr lvl="1"/>
            <a:r>
              <a:rPr lang="en-US" altLang="en-US"/>
              <a:t>Avoids external fragmentation</a:t>
            </a:r>
          </a:p>
          <a:p>
            <a:pPr lvl="1"/>
            <a:r>
              <a:rPr lang="en-US" altLang="en-US"/>
              <a:t>Avoids problem of varying sized memory chunks</a:t>
            </a:r>
            <a:endParaRPr lang="en-US" altLang="en-US" sz="800"/>
          </a:p>
          <a:p>
            <a:r>
              <a:rPr lang="en-US" altLang="en-US"/>
              <a:t>Divide physical memory into fixed-sized blocks called </a:t>
            </a:r>
            <a:r>
              <a:rPr lang="en-US" altLang="en-US" b="1">
                <a:solidFill>
                  <a:srgbClr val="3366FF"/>
                </a:solidFill>
              </a:rPr>
              <a:t>frames</a:t>
            </a:r>
            <a:endParaRPr lang="en-US" altLang="en-US">
              <a:solidFill>
                <a:srgbClr val="3366FF"/>
              </a:solidFill>
            </a:endParaRPr>
          </a:p>
          <a:p>
            <a:pPr lvl="1"/>
            <a:r>
              <a:rPr lang="en-US" altLang="en-US">
                <a:solidFill>
                  <a:srgbClr val="000000"/>
                </a:solidFill>
              </a:rPr>
              <a:t>Size </a:t>
            </a:r>
            <a:r>
              <a:rPr lang="en-US" altLang="en-US"/>
              <a:t>is power of 2, between 512 bytes and 16 Mbytes</a:t>
            </a:r>
            <a:endParaRPr lang="en-US" altLang="en-US" sz="800"/>
          </a:p>
          <a:p>
            <a:r>
              <a:rPr lang="en-US" altLang="en-US"/>
              <a:t>Divide logical memory into blocks of same size called </a:t>
            </a:r>
            <a:r>
              <a:rPr lang="en-US" altLang="en-US" b="1">
                <a:solidFill>
                  <a:srgbClr val="3366FF"/>
                </a:solidFill>
              </a:rPr>
              <a:t>pages</a:t>
            </a:r>
            <a:endParaRPr lang="en-US" altLang="en-US" sz="800" b="1">
              <a:solidFill>
                <a:srgbClr val="3366FF"/>
              </a:solidFill>
            </a:endParaRPr>
          </a:p>
          <a:p>
            <a:r>
              <a:rPr lang="en-US" altLang="en-US"/>
              <a:t>Keep track of all free frames</a:t>
            </a:r>
            <a:endParaRPr lang="en-US" altLang="en-US" sz="800"/>
          </a:p>
          <a:p>
            <a:r>
              <a:rPr lang="en-US" altLang="en-US"/>
              <a:t>To run a program of size </a:t>
            </a:r>
            <a:r>
              <a:rPr lang="en-US" altLang="en-US" b="1" i="1"/>
              <a:t>N</a:t>
            </a:r>
            <a:r>
              <a:rPr lang="en-US" altLang="en-US" i="1"/>
              <a:t> </a:t>
            </a:r>
            <a:r>
              <a:rPr lang="en-US" altLang="en-US"/>
              <a:t>pages, need to find </a:t>
            </a:r>
            <a:r>
              <a:rPr lang="en-US" altLang="en-US" b="1" i="1"/>
              <a:t>N</a:t>
            </a:r>
            <a:r>
              <a:rPr lang="en-US" altLang="en-US"/>
              <a:t> free frames and load program</a:t>
            </a:r>
            <a:endParaRPr lang="en-US" altLang="en-US" sz="800"/>
          </a:p>
          <a:p>
            <a:r>
              <a:rPr lang="en-US" altLang="en-US"/>
              <a:t>Set up a </a:t>
            </a:r>
            <a:r>
              <a:rPr lang="en-US" altLang="en-US" b="1">
                <a:solidFill>
                  <a:srgbClr val="3366FF"/>
                </a:solidFill>
              </a:rPr>
              <a:t>page table</a:t>
            </a:r>
            <a:r>
              <a:rPr lang="en-US" altLang="en-US"/>
              <a:t> to translate logical to physical addresses</a:t>
            </a:r>
            <a:endParaRPr lang="en-US" altLang="en-US" sz="800"/>
          </a:p>
          <a:p>
            <a:r>
              <a:rPr lang="en-US" altLang="en-US"/>
              <a:t>Backing store likewise split into pages</a:t>
            </a:r>
          </a:p>
          <a:p>
            <a:r>
              <a:rPr lang="en-US" altLang="en-US"/>
              <a:t>Still have Internal fragmentation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>
            <a:extLst>
              <a:ext uri="{FF2B5EF4-FFF2-40B4-BE49-F238E27FC236}">
                <a16:creationId xmlns:a16="http://schemas.microsoft.com/office/drawing/2014/main" id="{31DA066F-B854-4D12-A1FC-F0A3A3566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52400"/>
            <a:ext cx="7840662" cy="576263"/>
          </a:xfrm>
        </p:spPr>
        <p:txBody>
          <a:bodyPr/>
          <a:lstStyle/>
          <a:p>
            <a:pPr eaLnBrk="1" hangingPunct="1"/>
            <a:r>
              <a:rPr lang="en-US" altLang="en-US"/>
              <a:t>Address Translation Scheme</a:t>
            </a:r>
          </a:p>
        </p:txBody>
      </p:sp>
      <p:sp>
        <p:nvSpPr>
          <p:cNvPr id="33795" name="Rectangle 1027">
            <a:extLst>
              <a:ext uri="{FF2B5EF4-FFF2-40B4-BE49-F238E27FC236}">
                <a16:creationId xmlns:a16="http://schemas.microsoft.com/office/drawing/2014/main" id="{2101993D-7ED4-47D7-951F-D667769959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1375" y="1125538"/>
            <a:ext cx="7299325" cy="44831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Address generated by CPU is divided into: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Page number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3366FF"/>
                </a:solidFill>
              </a:rPr>
              <a:t>p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used as an index into a </a:t>
            </a:r>
            <a:r>
              <a:rPr lang="en-US" altLang="en-US" b="1" dirty="0">
                <a:solidFill>
                  <a:srgbClr val="3366FF"/>
                </a:solidFill>
              </a:rPr>
              <a:t>page table </a:t>
            </a:r>
            <a:r>
              <a:rPr lang="en-US" altLang="en-US" dirty="0"/>
              <a:t>which contains base address of each page in physical memory</a:t>
            </a:r>
          </a:p>
          <a:p>
            <a:pPr lvl="1">
              <a:defRPr/>
            </a:pPr>
            <a:r>
              <a:rPr lang="en-US" altLang="en-US" b="1" dirty="0">
                <a:solidFill>
                  <a:srgbClr val="3366FF"/>
                </a:solidFill>
              </a:rPr>
              <a:t>Page offset </a:t>
            </a:r>
            <a:r>
              <a:rPr lang="en-US" altLang="en-US" dirty="0"/>
              <a:t>(</a:t>
            </a:r>
            <a:r>
              <a:rPr lang="en-US" altLang="en-US" b="1" i="1" dirty="0">
                <a:solidFill>
                  <a:srgbClr val="3366FF"/>
                </a:solidFill>
              </a:rPr>
              <a:t>d</a:t>
            </a:r>
            <a:r>
              <a:rPr lang="en-US" altLang="en-US" dirty="0"/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combined with base address to define the physical memory address that is sent to the memory unit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For given logical address space 2</a:t>
            </a:r>
            <a:r>
              <a:rPr lang="en-US" altLang="en-US" i="1" baseline="30000" dirty="0"/>
              <a:t>m </a:t>
            </a:r>
            <a:r>
              <a:rPr lang="en-US" altLang="en-US" dirty="0"/>
              <a:t>and page size</a:t>
            </a:r>
            <a:r>
              <a:rPr lang="en-US" altLang="en-US" baseline="30000" dirty="0"/>
              <a:t> </a:t>
            </a:r>
            <a:r>
              <a:rPr lang="en-US" altLang="en-US" i="1" dirty="0"/>
              <a:t>2</a:t>
            </a:r>
            <a:r>
              <a:rPr lang="en-US" altLang="en-US" baseline="30000" dirty="0"/>
              <a:t>n</a:t>
            </a:r>
          </a:p>
        </p:txBody>
      </p:sp>
      <p:pic>
        <p:nvPicPr>
          <p:cNvPr id="36868" name="Picture 3">
            <a:extLst>
              <a:ext uri="{FF2B5EF4-FFF2-40B4-BE49-F238E27FC236}">
                <a16:creationId xmlns:a16="http://schemas.microsoft.com/office/drawing/2014/main" id="{5B572FB4-9666-4BB7-A718-4398BF258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3" y="2882900"/>
            <a:ext cx="33432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9F70640-E373-4A3B-ADB6-461C7E00A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12065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Paging Hardware</a:t>
            </a:r>
          </a:p>
        </p:txBody>
      </p:sp>
      <p:pic>
        <p:nvPicPr>
          <p:cNvPr id="37891" name="Picture 4" descr="8">
            <a:extLst>
              <a:ext uri="{FF2B5EF4-FFF2-40B4-BE49-F238E27FC236}">
                <a16:creationId xmlns:a16="http://schemas.microsoft.com/office/drawing/2014/main" id="{0553310B-D001-47D3-A928-FFB8D004B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63" y="1128713"/>
            <a:ext cx="6226175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>
            <a:extLst>
              <a:ext uri="{FF2B5EF4-FFF2-40B4-BE49-F238E27FC236}">
                <a16:creationId xmlns:a16="http://schemas.microsoft.com/office/drawing/2014/main" id="{33B68982-D30D-42CD-80A0-1648561B4C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46150" y="46038"/>
            <a:ext cx="8229600" cy="644525"/>
          </a:xfrm>
        </p:spPr>
        <p:txBody>
          <a:bodyPr/>
          <a:lstStyle/>
          <a:p>
            <a:pPr eaLnBrk="1" hangingPunct="1"/>
            <a:r>
              <a:rPr lang="en-US" altLang="en-US" sz="2400"/>
              <a:t>Paging Model of Logical and  Physical Memory</a:t>
            </a:r>
          </a:p>
        </p:txBody>
      </p:sp>
      <p:pic>
        <p:nvPicPr>
          <p:cNvPr id="38915" name="Picture 1030">
            <a:extLst>
              <a:ext uri="{FF2B5EF4-FFF2-40B4-BE49-F238E27FC236}">
                <a16:creationId xmlns:a16="http://schemas.microsoft.com/office/drawing/2014/main" id="{76001BD5-CBBF-43FD-B496-3AA7C5582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203325"/>
            <a:ext cx="4938712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AF9AF71-EA02-441E-8292-FEEE5017AE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87313"/>
            <a:ext cx="8077200" cy="609600"/>
          </a:xfrm>
        </p:spPr>
        <p:txBody>
          <a:bodyPr/>
          <a:lstStyle/>
          <a:p>
            <a:pPr eaLnBrk="1" hangingPunct="1"/>
            <a:r>
              <a:rPr lang="en-US" altLang="en-US"/>
              <a:t>Paging Example</a:t>
            </a:r>
          </a:p>
        </p:txBody>
      </p:sp>
      <p:sp>
        <p:nvSpPr>
          <p:cNvPr id="39939" name="Text Box 5">
            <a:extLst>
              <a:ext uri="{FF2B5EF4-FFF2-40B4-BE49-F238E27FC236}">
                <a16:creationId xmlns:a16="http://schemas.microsoft.com/office/drawing/2014/main" id="{45CABF45-B392-4A62-AE20-3B14D6BF0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6238" y="5586413"/>
            <a:ext cx="6003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 i="1">
                <a:latin typeface="Helvetica" panose="020B0604020202020204" pitchFamily="34" charset="0"/>
              </a:rPr>
              <a:t>n</a:t>
            </a:r>
            <a:r>
              <a:rPr lang="en-US" altLang="en-US" sz="1600">
                <a:latin typeface="Helvetica" panose="020B0604020202020204" pitchFamily="34" charset="0"/>
              </a:rPr>
              <a:t>=2 and </a:t>
            </a:r>
            <a:r>
              <a:rPr lang="en-US" altLang="en-US" sz="1600" i="1">
                <a:latin typeface="Helvetica" panose="020B0604020202020204" pitchFamily="34" charset="0"/>
              </a:rPr>
              <a:t>m</a:t>
            </a:r>
            <a:r>
              <a:rPr lang="en-US" altLang="en-US" sz="1600">
                <a:latin typeface="Helvetica" panose="020B0604020202020204" pitchFamily="34" charset="0"/>
              </a:rPr>
              <a:t>=4   32-byte memory and 4-byte pages</a:t>
            </a:r>
          </a:p>
        </p:txBody>
      </p:sp>
      <p:pic>
        <p:nvPicPr>
          <p:cNvPr id="39940" name="Picture 6">
            <a:extLst>
              <a:ext uri="{FF2B5EF4-FFF2-40B4-BE49-F238E27FC236}">
                <a16:creationId xmlns:a16="http://schemas.microsoft.com/office/drawing/2014/main" id="{37130DFE-DBEA-4D27-AA15-A8ABB751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1243013"/>
            <a:ext cx="3384550" cy="421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38EC3ECE-79F1-4614-8B41-D712A767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120650"/>
            <a:ext cx="8229600" cy="576263"/>
          </a:xfrm>
        </p:spPr>
        <p:txBody>
          <a:bodyPr/>
          <a:lstStyle/>
          <a:p>
            <a:r>
              <a:rPr lang="en-US" altLang="en-US"/>
              <a:t>Paging (Cont.)</a:t>
            </a:r>
          </a:p>
        </p:txBody>
      </p:sp>
      <p:sp>
        <p:nvSpPr>
          <p:cNvPr id="40963" name="Content Placeholder 2">
            <a:extLst>
              <a:ext uri="{FF2B5EF4-FFF2-40B4-BE49-F238E27FC236}">
                <a16:creationId xmlns:a16="http://schemas.microsoft.com/office/drawing/2014/main" id="{22707ED6-E234-4C8A-9E7E-30E54D7FB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863" y="1138238"/>
            <a:ext cx="8337550" cy="4821237"/>
          </a:xfrm>
        </p:spPr>
        <p:txBody>
          <a:bodyPr/>
          <a:lstStyle/>
          <a:p>
            <a:r>
              <a:rPr lang="en-US" altLang="en-US"/>
              <a:t>Calculating internal fragmentation</a:t>
            </a:r>
          </a:p>
          <a:p>
            <a:pPr lvl="1"/>
            <a:r>
              <a:rPr lang="en-US" altLang="en-US"/>
              <a:t>Page size = 2,048 bytes</a:t>
            </a:r>
          </a:p>
          <a:p>
            <a:pPr lvl="1"/>
            <a:r>
              <a:rPr lang="en-US" altLang="en-US"/>
              <a:t>Process size = 72,766 bytes</a:t>
            </a:r>
          </a:p>
          <a:p>
            <a:pPr lvl="1"/>
            <a:r>
              <a:rPr lang="en-US" altLang="en-US"/>
              <a:t>35 pages + 1,086 bytes</a:t>
            </a:r>
          </a:p>
          <a:p>
            <a:pPr lvl="1"/>
            <a:r>
              <a:rPr lang="en-US" altLang="en-US"/>
              <a:t>Internal fragmentation of 2,048 - 1,086 = 962 bytes</a:t>
            </a:r>
          </a:p>
          <a:p>
            <a:pPr lvl="1"/>
            <a:r>
              <a:rPr lang="en-US" altLang="en-US"/>
              <a:t>Worst case fragmentation = 1 frame – 1 byte</a:t>
            </a:r>
          </a:p>
          <a:p>
            <a:pPr lvl="1"/>
            <a:r>
              <a:rPr lang="en-US" altLang="en-US"/>
              <a:t>On average fragmentation = 1 / 2 frame size</a:t>
            </a:r>
          </a:p>
          <a:p>
            <a:pPr lvl="1"/>
            <a:r>
              <a:rPr lang="en-US" altLang="en-US"/>
              <a:t>So small frame sizes desirable?</a:t>
            </a:r>
          </a:p>
          <a:p>
            <a:pPr lvl="1"/>
            <a:r>
              <a:rPr lang="en-US" altLang="en-US"/>
              <a:t>But each page table entry takes memory to track</a:t>
            </a:r>
          </a:p>
          <a:p>
            <a:pPr lvl="1"/>
            <a:r>
              <a:rPr lang="en-US" altLang="en-US"/>
              <a:t>Page sizes growing over time</a:t>
            </a:r>
          </a:p>
          <a:p>
            <a:pPr lvl="2"/>
            <a:r>
              <a:rPr lang="en-US" altLang="en-US"/>
              <a:t>Solaris supports two page sizes – 8 KB and 4 MB</a:t>
            </a:r>
          </a:p>
          <a:p>
            <a:r>
              <a:rPr lang="en-US" altLang="en-US"/>
              <a:t>Process view and physical memory now very different</a:t>
            </a:r>
          </a:p>
          <a:p>
            <a:r>
              <a:rPr lang="en-US" altLang="en-US"/>
              <a:t>By implementation process can only access its own memory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399A0B6D-AACB-4CC8-963F-4C3D0FD14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Free Frames</a:t>
            </a:r>
          </a:p>
        </p:txBody>
      </p:sp>
      <p:sp>
        <p:nvSpPr>
          <p:cNvPr id="41987" name="Text Box 4">
            <a:extLst>
              <a:ext uri="{FF2B5EF4-FFF2-40B4-BE49-F238E27FC236}">
                <a16:creationId xmlns:a16="http://schemas.microsoft.com/office/drawing/2014/main" id="{DE871C08-B8F1-4080-8CFD-5B522DEB6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813" y="5721350"/>
            <a:ext cx="1901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Before allocation</a:t>
            </a:r>
          </a:p>
        </p:txBody>
      </p:sp>
      <p:sp>
        <p:nvSpPr>
          <p:cNvPr id="41988" name="Text Box 5">
            <a:extLst>
              <a:ext uri="{FF2B5EF4-FFF2-40B4-BE49-F238E27FC236}">
                <a16:creationId xmlns:a16="http://schemas.microsoft.com/office/drawing/2014/main" id="{52829546-9FA1-4C1F-819C-A92EE4CFA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3525" y="5734050"/>
            <a:ext cx="171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After allocation</a:t>
            </a:r>
          </a:p>
        </p:txBody>
      </p:sp>
      <p:pic>
        <p:nvPicPr>
          <p:cNvPr id="41989" name="Picture 7">
            <a:extLst>
              <a:ext uri="{FF2B5EF4-FFF2-40B4-BE49-F238E27FC236}">
                <a16:creationId xmlns:a16="http://schemas.microsoft.com/office/drawing/2014/main" id="{298DC1CC-1ADC-4ECF-A847-A949F3D7E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5" y="1244600"/>
            <a:ext cx="5903913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>
            <a:extLst>
              <a:ext uri="{FF2B5EF4-FFF2-40B4-BE49-F238E27FC236}">
                <a16:creationId xmlns:a16="http://schemas.microsoft.com/office/drawing/2014/main" id="{B2EA17AE-86DE-4722-AFB9-4179A2521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0450" y="163513"/>
            <a:ext cx="6764338" cy="576262"/>
          </a:xfrm>
        </p:spPr>
        <p:txBody>
          <a:bodyPr/>
          <a:lstStyle/>
          <a:p>
            <a:pPr eaLnBrk="1" hangingPunct="1"/>
            <a:r>
              <a:rPr lang="en-US" altLang="en-US"/>
              <a:t>Background</a:t>
            </a:r>
          </a:p>
        </p:txBody>
      </p:sp>
      <p:sp>
        <p:nvSpPr>
          <p:cNvPr id="6147" name="Rectangle 1027">
            <a:extLst>
              <a:ext uri="{FF2B5EF4-FFF2-40B4-BE49-F238E27FC236}">
                <a16:creationId xmlns:a16="http://schemas.microsoft.com/office/drawing/2014/main" id="{46910938-A9BF-493C-81D1-5565A2A8D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3600" y="1250950"/>
            <a:ext cx="6578600" cy="4483100"/>
          </a:xfrm>
        </p:spPr>
        <p:txBody>
          <a:bodyPr/>
          <a:lstStyle/>
          <a:p>
            <a:r>
              <a:rPr lang="en-US" altLang="en-US"/>
              <a:t>Program must be brought (from disk)  into memory and placed within a process for it to be run</a:t>
            </a:r>
            <a:endParaRPr lang="en-US" altLang="en-US" sz="800"/>
          </a:p>
          <a:p>
            <a:r>
              <a:rPr lang="en-US" altLang="en-US"/>
              <a:t>Main memory and registers are only storage CPU can access directly</a:t>
            </a:r>
          </a:p>
          <a:p>
            <a:r>
              <a:rPr lang="en-US" altLang="en-US"/>
              <a:t>Memory unit only sees a stream of addresses + read requests, or address + data and write requests</a:t>
            </a:r>
            <a:endParaRPr lang="en-US" altLang="en-US" sz="800"/>
          </a:p>
          <a:p>
            <a:r>
              <a:rPr lang="en-US" altLang="en-US"/>
              <a:t>Register access in one CPU clock (or less)</a:t>
            </a:r>
            <a:endParaRPr lang="en-US" altLang="en-US" sz="800"/>
          </a:p>
          <a:p>
            <a:r>
              <a:rPr lang="en-US" altLang="en-US"/>
              <a:t>Main memory can take many cycles, causing a </a:t>
            </a:r>
            <a:r>
              <a:rPr lang="en-US" altLang="en-US" b="1">
                <a:solidFill>
                  <a:srgbClr val="3366FF"/>
                </a:solidFill>
              </a:rPr>
              <a:t>stall</a:t>
            </a:r>
            <a:endParaRPr lang="en-US" altLang="en-US" sz="800"/>
          </a:p>
          <a:p>
            <a:r>
              <a:rPr lang="en-US" altLang="en-US" b="1">
                <a:solidFill>
                  <a:srgbClr val="3366FF"/>
                </a:solidFill>
              </a:rPr>
              <a:t>Cache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sits between main memory and CPU registers</a:t>
            </a:r>
            <a:endParaRPr lang="en-US" altLang="en-US" sz="800"/>
          </a:p>
          <a:p>
            <a:r>
              <a:rPr lang="en-US" altLang="en-US"/>
              <a:t>Protection of memory required to ensure correct operation</a:t>
            </a:r>
          </a:p>
          <a:p>
            <a:pPr>
              <a:buFont typeface="Monotype Sorts" pitchFamily="-84" charset="2"/>
              <a:buNone/>
            </a:pPr>
            <a:endParaRPr lang="en-US" altLang="en-US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84ABDC91-BBD0-4FD7-9DE2-BEB21D7616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1984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Implementation of Page Table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91367CB-7152-401D-8F40-15E08A2ECF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46175"/>
            <a:ext cx="6797675" cy="4686300"/>
          </a:xfrm>
        </p:spPr>
        <p:txBody>
          <a:bodyPr/>
          <a:lstStyle/>
          <a:p>
            <a:r>
              <a:rPr lang="en-US" altLang="en-US"/>
              <a:t>Page table is kept in main memory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Page-table base register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PTBR</a:t>
            </a:r>
            <a:r>
              <a:rPr lang="en-US" altLang="en-US"/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points to the page table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Page-table length register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PTLR</a:t>
            </a:r>
            <a:r>
              <a:rPr lang="en-US" altLang="en-US"/>
              <a:t>)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indicates size of the page table</a:t>
            </a:r>
          </a:p>
          <a:p>
            <a:r>
              <a:rPr lang="en-US" altLang="en-US"/>
              <a:t>In this scheme every data/instruction access requires two memory accesses</a:t>
            </a:r>
          </a:p>
          <a:p>
            <a:pPr lvl="1"/>
            <a:r>
              <a:rPr lang="en-US" altLang="en-US"/>
              <a:t>One for the page table and one for the data / instruction</a:t>
            </a:r>
          </a:p>
          <a:p>
            <a:r>
              <a:rPr lang="en-US" altLang="en-US"/>
              <a:t>The two memory access problem can be solved by the use of a special fast-lookup hardware cache called </a:t>
            </a:r>
            <a:r>
              <a:rPr lang="en-US" altLang="en-US" b="1">
                <a:solidFill>
                  <a:srgbClr val="3366FF"/>
                </a:solidFill>
              </a:rPr>
              <a:t>associative memory </a:t>
            </a:r>
            <a:r>
              <a:rPr lang="en-US" altLang="en-US"/>
              <a:t>or </a:t>
            </a:r>
            <a:r>
              <a:rPr lang="en-US" altLang="en-US" b="1">
                <a:solidFill>
                  <a:srgbClr val="3366FF"/>
                </a:solidFill>
              </a:rPr>
              <a:t>translation look-aside buffers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TLBs</a:t>
            </a:r>
            <a:r>
              <a:rPr lang="en-US" altLang="en-US"/>
              <a:t>)</a:t>
            </a:r>
            <a:endParaRPr lang="en-US" altLang="en-US" b="1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15D74D2A-5C52-4D23-B088-47D7D29C0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55688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Implementation of Page Table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BC5F88D-51D1-43CE-910F-52DF836395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46175"/>
            <a:ext cx="6924675" cy="4686300"/>
          </a:xfrm>
        </p:spPr>
        <p:txBody>
          <a:bodyPr/>
          <a:lstStyle/>
          <a:p>
            <a:r>
              <a:rPr lang="en-US" altLang="en-US"/>
              <a:t>Some TLBs store</a:t>
            </a:r>
            <a:r>
              <a:rPr lang="en-US" altLang="en-US" b="1"/>
              <a:t> </a:t>
            </a:r>
            <a:r>
              <a:rPr lang="en-US" altLang="en-US" b="1">
                <a:solidFill>
                  <a:srgbClr val="3366FF"/>
                </a:solidFill>
              </a:rPr>
              <a:t>address-space identifiers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ASIDs</a:t>
            </a:r>
            <a:r>
              <a:rPr lang="en-US" altLang="en-US"/>
              <a:t>)</a:t>
            </a:r>
            <a:r>
              <a:rPr lang="en-US" altLang="en-US" b="1">
                <a:solidFill>
                  <a:srgbClr val="3366FF"/>
                </a:solidFill>
              </a:rPr>
              <a:t> </a:t>
            </a:r>
            <a:r>
              <a:rPr lang="en-US" altLang="en-US"/>
              <a:t>in each TLB entry – uniquely identifies each process to provide address-space protection for that process</a:t>
            </a:r>
          </a:p>
          <a:p>
            <a:pPr lvl="1"/>
            <a:r>
              <a:rPr lang="en-US" altLang="en-US"/>
              <a:t>Otherwise need to flush at every context switch</a:t>
            </a:r>
          </a:p>
          <a:p>
            <a:r>
              <a:rPr lang="en-US" altLang="en-US"/>
              <a:t>TLBs typically small (64 to 1,024 entries)</a:t>
            </a:r>
          </a:p>
          <a:p>
            <a:r>
              <a:rPr lang="en-US" altLang="en-US"/>
              <a:t>On a TLB miss, value is loaded into the TLB for faster access next time</a:t>
            </a:r>
          </a:p>
          <a:p>
            <a:pPr lvl="1"/>
            <a:r>
              <a:rPr lang="en-US" altLang="en-US"/>
              <a:t>Replacement policies must be considered</a:t>
            </a:r>
          </a:p>
          <a:p>
            <a:pPr lvl="1"/>
            <a:r>
              <a:rPr lang="en-US" altLang="en-US"/>
              <a:t>Some entries can be</a:t>
            </a:r>
            <a:r>
              <a:rPr lang="en-US" altLang="en-US" b="1">
                <a:solidFill>
                  <a:srgbClr val="3366FF"/>
                </a:solidFill>
              </a:rPr>
              <a:t> wired down </a:t>
            </a:r>
            <a:r>
              <a:rPr lang="en-US" altLang="en-US"/>
              <a:t>for permanent fast access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050">
            <a:extLst>
              <a:ext uri="{FF2B5EF4-FFF2-40B4-BE49-F238E27FC236}">
                <a16:creationId xmlns:a16="http://schemas.microsoft.com/office/drawing/2014/main" id="{F3CB87FD-FC3D-4D87-B94E-30EDA1813C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Associative Memory</a:t>
            </a:r>
          </a:p>
        </p:txBody>
      </p:sp>
      <p:sp>
        <p:nvSpPr>
          <p:cNvPr id="45059" name="Rectangle 2051">
            <a:extLst>
              <a:ext uri="{FF2B5EF4-FFF2-40B4-BE49-F238E27FC236}">
                <a16:creationId xmlns:a16="http://schemas.microsoft.com/office/drawing/2014/main" id="{AE53D91E-897F-4427-B356-BA842FD2F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211263"/>
            <a:ext cx="7351712" cy="4483100"/>
          </a:xfrm>
        </p:spPr>
        <p:txBody>
          <a:bodyPr/>
          <a:lstStyle/>
          <a:p>
            <a:r>
              <a:rPr lang="en-US" altLang="en-US"/>
              <a:t>Associative memory – parallel search 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lang="en-US" altLang="en-US"/>
              <a:t>Address translation (p, d)</a:t>
            </a:r>
          </a:p>
          <a:p>
            <a:pPr marL="627063" lvl="1"/>
            <a:r>
              <a:rPr lang="en-US" altLang="en-US"/>
              <a:t>If p is in associative register, get frame # out</a:t>
            </a:r>
          </a:p>
          <a:p>
            <a:pPr marL="627063" lvl="1"/>
            <a:r>
              <a:rPr lang="en-US" altLang="en-US"/>
              <a:t>Otherwise get frame # from page table in memory</a:t>
            </a:r>
          </a:p>
          <a:p>
            <a:pPr marL="627063" lvl="1"/>
            <a:endParaRPr lang="en-US" altLang="en-US"/>
          </a:p>
        </p:txBody>
      </p:sp>
      <p:pic>
        <p:nvPicPr>
          <p:cNvPr id="45060" name="Picture 1">
            <a:extLst>
              <a:ext uri="{FF2B5EF4-FFF2-40B4-BE49-F238E27FC236}">
                <a16:creationId xmlns:a16="http://schemas.microsoft.com/office/drawing/2014/main" id="{2A3BDAB2-495A-41AB-A6CA-8E4237A6A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1693863"/>
            <a:ext cx="29432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521EF6A1-4C01-4C30-8659-F6B73D41B3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895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Paging Hardware With TLB</a:t>
            </a:r>
            <a:endParaRPr lang="en-US" altLang="en-US" sz="2400"/>
          </a:p>
        </p:txBody>
      </p:sp>
      <p:pic>
        <p:nvPicPr>
          <p:cNvPr id="46083" name="Picture 5">
            <a:extLst>
              <a:ext uri="{FF2B5EF4-FFF2-40B4-BE49-F238E27FC236}">
                <a16:creationId xmlns:a16="http://schemas.microsoft.com/office/drawing/2014/main" id="{B7E9759A-9F6C-450A-9F9E-8F6287520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1284288"/>
            <a:ext cx="5637213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FACE627A-CD82-4290-9BA9-F2E372A68B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Effective Access Time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D923399-8964-4885-9C96-6DDC431DAF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7575" y="1084263"/>
            <a:ext cx="7781925" cy="504825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/>
              <a:t>Associative Lookup = </a:t>
            </a:r>
            <a:r>
              <a:rPr lang="en-US" altLang="en-US">
                <a:sym typeface="Symbol" panose="05050102010706020507" pitchFamily="18" charset="2"/>
              </a:rPr>
              <a:t> time unit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Can be &lt; 10% of memory access time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Hit ratio = 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Hit ratio – percentage of times that a page number is found in the associative registers; ratio related to number of associative registers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Consider  = 80%,  = 20ns for TLB search, 100ns for memory access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Effective Access Time</a:t>
            </a:r>
            <a:r>
              <a:rPr lang="en-US" altLang="en-US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>
                <a:sym typeface="Symbol" panose="05050102010706020507" pitchFamily="18" charset="2"/>
              </a:rPr>
              <a:t>(</a:t>
            </a:r>
            <a:r>
              <a:rPr lang="en-US" altLang="en-US" b="1">
                <a:solidFill>
                  <a:srgbClr val="3366FF"/>
                </a:solidFill>
                <a:sym typeface="Symbol" panose="05050102010706020507" pitchFamily="18" charset="2"/>
              </a:rPr>
              <a:t>EAT</a:t>
            </a:r>
            <a:r>
              <a:rPr lang="en-US" altLang="en-US">
                <a:sym typeface="Symbol" panose="05050102010706020507" pitchFamily="18" charset="2"/>
              </a:rPr>
              <a:t>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</a:pPr>
            <a:r>
              <a:rPr lang="en-US" altLang="en-US"/>
              <a:t>		EAT = (1 + </a:t>
            </a:r>
            <a:r>
              <a:rPr lang="en-US" altLang="en-US">
                <a:sym typeface="Symbol" panose="05050102010706020507" pitchFamily="18" charset="2"/>
              </a:rPr>
              <a:t>)  + (2 + )(1 – )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			= 2 +  – </a:t>
            </a:r>
            <a:endParaRPr lang="en-US" altLang="en-US"/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/>
              <a:t> </a:t>
            </a:r>
            <a:r>
              <a:rPr lang="en-US" altLang="en-US">
                <a:sym typeface="Symbol" panose="05050102010706020507" pitchFamily="18" charset="2"/>
              </a:rPr>
              <a:t>Consider  = 80%,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EAT = 0.80 x 100 + 0.20 x 200 = 120ns</a:t>
            </a:r>
          </a:p>
          <a:p>
            <a:pPr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Consider more realistic hit ratio -&gt;   = 99%,  = 20ns for TLB search, 100ns for memory access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</a:pPr>
            <a:r>
              <a:rPr lang="en-US" altLang="en-US">
                <a:sym typeface="Symbol" panose="05050102010706020507" pitchFamily="18" charset="2"/>
              </a:rPr>
              <a:t>EAT = 0.99 x 100 + 0.01 x 200 = 101ns</a:t>
            </a:r>
          </a:p>
          <a:p>
            <a:pPr lvl="1">
              <a:lnSpc>
                <a:spcPct val="90000"/>
              </a:lnSpc>
              <a:tabLst>
                <a:tab pos="2062163" algn="l"/>
                <a:tab pos="2566988" algn="l"/>
              </a:tabLst>
            </a:pPr>
            <a:endParaRPr lang="en-US" altLang="en-US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None/>
              <a:tabLst>
                <a:tab pos="2062163" algn="l"/>
                <a:tab pos="2566988" algn="l"/>
              </a:tabLst>
            </a:pPr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050">
            <a:extLst>
              <a:ext uri="{FF2B5EF4-FFF2-40B4-BE49-F238E27FC236}">
                <a16:creationId xmlns:a16="http://schemas.microsoft.com/office/drawing/2014/main" id="{B4AA5A8F-645B-4615-9D58-42D3056023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Memory Protection</a:t>
            </a:r>
          </a:p>
        </p:txBody>
      </p:sp>
      <p:sp>
        <p:nvSpPr>
          <p:cNvPr id="48131" name="Rectangle 2051">
            <a:extLst>
              <a:ext uri="{FF2B5EF4-FFF2-40B4-BE49-F238E27FC236}">
                <a16:creationId xmlns:a16="http://schemas.microsoft.com/office/drawing/2014/main" id="{9B06997E-B384-4E8E-9D4B-690CB6DD1D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57288"/>
            <a:ext cx="6937375" cy="4468812"/>
          </a:xfrm>
        </p:spPr>
        <p:txBody>
          <a:bodyPr/>
          <a:lstStyle/>
          <a:p>
            <a:r>
              <a:rPr lang="en-US" altLang="en-US"/>
              <a:t>Memory protection implemented by associating protection bit with each frame to indicate if read-only or read-write access is allowed</a:t>
            </a:r>
          </a:p>
          <a:p>
            <a:pPr lvl="1"/>
            <a:r>
              <a:rPr lang="en-US" altLang="en-US"/>
              <a:t>Can also add more bits to indicate page execute-only, and so on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Valid-invalid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bit attached to each entry in the page table:</a:t>
            </a:r>
          </a:p>
          <a:p>
            <a:pPr lvl="1"/>
            <a:r>
              <a:rPr lang="ja-JP" altLang="en-US"/>
              <a:t>“</a:t>
            </a:r>
            <a:r>
              <a:rPr lang="en-US" altLang="ja-JP"/>
              <a:t>valid</a:t>
            </a:r>
            <a:r>
              <a:rPr lang="ja-JP" altLang="en-US"/>
              <a:t>”</a:t>
            </a:r>
            <a:r>
              <a:rPr lang="en-US" altLang="ja-JP"/>
              <a:t> indicates that the associated page is in the process</a:t>
            </a:r>
            <a:r>
              <a:rPr lang="ja-JP" altLang="en-US"/>
              <a:t>’</a:t>
            </a:r>
            <a:r>
              <a:rPr lang="en-US" altLang="ja-JP"/>
              <a:t> logical address space, and is thus a legal page</a:t>
            </a:r>
          </a:p>
          <a:p>
            <a:pPr lvl="1"/>
            <a:r>
              <a:rPr lang="ja-JP" altLang="en-US"/>
              <a:t>“</a:t>
            </a:r>
            <a:r>
              <a:rPr lang="en-US" altLang="ja-JP"/>
              <a:t>invalid</a:t>
            </a:r>
            <a:r>
              <a:rPr lang="ja-JP" altLang="en-US"/>
              <a:t>”</a:t>
            </a:r>
            <a:r>
              <a:rPr lang="en-US" altLang="ja-JP"/>
              <a:t> indicates that the page is not in the process</a:t>
            </a:r>
            <a:r>
              <a:rPr lang="ja-JP" altLang="en-US"/>
              <a:t>’</a:t>
            </a:r>
            <a:r>
              <a:rPr lang="en-US" altLang="ja-JP"/>
              <a:t> logical address space</a:t>
            </a:r>
          </a:p>
          <a:p>
            <a:pPr lvl="1"/>
            <a:r>
              <a:rPr lang="en-US" altLang="en-US"/>
              <a:t>Or use </a:t>
            </a:r>
            <a:r>
              <a:rPr lang="en-US" altLang="en-US" b="1">
                <a:solidFill>
                  <a:srgbClr val="3366FF"/>
                </a:solidFill>
              </a:rPr>
              <a:t>page-table length register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PTLR</a:t>
            </a:r>
            <a:r>
              <a:rPr lang="en-US" altLang="en-US"/>
              <a:t>)</a:t>
            </a:r>
          </a:p>
          <a:p>
            <a:r>
              <a:rPr lang="en-US" altLang="en-US"/>
              <a:t>Any violations result in a trap to the kernel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6798030C-3539-4364-A5CE-A2362099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09738" y="-188913"/>
            <a:ext cx="7112000" cy="903288"/>
          </a:xfrm>
        </p:spPr>
        <p:txBody>
          <a:bodyPr/>
          <a:lstStyle/>
          <a:p>
            <a:pPr eaLnBrk="1" hangingPunct="1"/>
            <a:r>
              <a:rPr lang="en-US" altLang="en-US" sz="2800"/>
              <a:t>Valid (v) or Invalid (i) Bit In A Page Table</a:t>
            </a:r>
          </a:p>
        </p:txBody>
      </p:sp>
      <p:pic>
        <p:nvPicPr>
          <p:cNvPr id="49155" name="Picture 5">
            <a:extLst>
              <a:ext uri="{FF2B5EF4-FFF2-40B4-BE49-F238E27FC236}">
                <a16:creationId xmlns:a16="http://schemas.microsoft.com/office/drawing/2014/main" id="{6065D4AA-6283-4F37-A402-289DB40B7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1252538"/>
            <a:ext cx="5099050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569114F4-4645-4A7E-B4DB-3455A7697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Shared Pages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C9655BC5-3675-4F40-AD6C-59970A918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3125" y="1141413"/>
            <a:ext cx="6950075" cy="4483100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Shared code</a:t>
            </a:r>
          </a:p>
          <a:p>
            <a:pPr lvl="1"/>
            <a:r>
              <a:rPr lang="en-US" altLang="en-US"/>
              <a:t>One copy of read-only (</a:t>
            </a:r>
            <a:r>
              <a:rPr lang="en-US" altLang="en-US" b="1">
                <a:solidFill>
                  <a:srgbClr val="3366FF"/>
                </a:solidFill>
              </a:rPr>
              <a:t>reentrant</a:t>
            </a:r>
            <a:r>
              <a:rPr lang="en-US" altLang="en-US"/>
              <a:t>) code shared among processes (i.e., text editors, compilers, window systems)</a:t>
            </a:r>
          </a:p>
          <a:p>
            <a:pPr lvl="1"/>
            <a:r>
              <a:rPr lang="en-US" altLang="en-US"/>
              <a:t>Similar to multiple threads sharing the same process space</a:t>
            </a:r>
          </a:p>
          <a:p>
            <a:pPr lvl="1"/>
            <a:r>
              <a:rPr lang="en-US" altLang="en-US"/>
              <a:t>Also useful for interprocess communication if sharing of read-write pages is allowed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Private code and data</a:t>
            </a:r>
            <a:r>
              <a:rPr lang="en-US" altLang="en-US">
                <a:solidFill>
                  <a:srgbClr val="3366FF"/>
                </a:solidFill>
              </a:rPr>
              <a:t> </a:t>
            </a:r>
          </a:p>
          <a:p>
            <a:pPr lvl="1"/>
            <a:r>
              <a:rPr lang="en-US" altLang="en-US"/>
              <a:t>Each process keeps a separate copy of the code and data</a:t>
            </a:r>
          </a:p>
          <a:p>
            <a:pPr lvl="1"/>
            <a:r>
              <a:rPr lang="en-US" altLang="en-US"/>
              <a:t>The pages for the private code and data can appear anywhere in the logical address space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E895B7C0-6BB7-4033-9D16-3B6AE3197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2663" y="198438"/>
            <a:ext cx="7704137" cy="576262"/>
          </a:xfrm>
        </p:spPr>
        <p:txBody>
          <a:bodyPr/>
          <a:lstStyle/>
          <a:p>
            <a:pPr eaLnBrk="1" hangingPunct="1"/>
            <a:r>
              <a:rPr lang="en-US" altLang="en-US"/>
              <a:t>Shared Pages Example</a:t>
            </a:r>
            <a:endParaRPr lang="en-US" altLang="en-US" sz="2400"/>
          </a:p>
        </p:txBody>
      </p:sp>
      <p:pic>
        <p:nvPicPr>
          <p:cNvPr id="51203" name="Picture 4" descr="8">
            <a:extLst>
              <a:ext uri="{FF2B5EF4-FFF2-40B4-BE49-F238E27FC236}">
                <a16:creationId xmlns:a16="http://schemas.microsoft.com/office/drawing/2014/main" id="{F42F536A-A081-42C3-A303-47A8D49F8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963" y="1104900"/>
            <a:ext cx="4860925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BC0E880-4736-4AE5-8CD1-81D6F6F6D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700" y="1825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Structure of the Page Table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26513DE-B678-4145-8687-2DFE7449A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0" y="1141413"/>
            <a:ext cx="7119938" cy="4483100"/>
          </a:xfrm>
        </p:spPr>
        <p:txBody>
          <a:bodyPr/>
          <a:lstStyle/>
          <a:p>
            <a:r>
              <a:rPr lang="en-US" altLang="en-US"/>
              <a:t>Memory structures for paging can get huge using straight-forward methods</a:t>
            </a:r>
          </a:p>
          <a:p>
            <a:pPr lvl="1"/>
            <a:r>
              <a:rPr lang="en-US" altLang="en-US"/>
              <a:t>Consider a 32-bit logical address space as on modern computers</a:t>
            </a:r>
          </a:p>
          <a:p>
            <a:pPr lvl="1"/>
            <a:r>
              <a:rPr lang="en-US" altLang="en-US"/>
              <a:t>Page size of 4 KB (2</a:t>
            </a:r>
            <a:r>
              <a:rPr lang="en-US" altLang="en-US" baseline="30000"/>
              <a:t>12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Page table would have 1 million entries (2</a:t>
            </a:r>
            <a:r>
              <a:rPr lang="en-US" altLang="en-US" baseline="30000"/>
              <a:t>32</a:t>
            </a:r>
            <a:r>
              <a:rPr lang="en-US" altLang="en-US"/>
              <a:t> / 2</a:t>
            </a:r>
            <a:r>
              <a:rPr lang="en-US" altLang="en-US" baseline="30000"/>
              <a:t>12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If each entry is 4 bytes -&gt; 4 MB of physical address space / memory for page table alone</a:t>
            </a:r>
          </a:p>
          <a:p>
            <a:pPr lvl="2"/>
            <a:r>
              <a:rPr lang="en-US" altLang="en-US"/>
              <a:t>That amount of memory used to cost a lot</a:t>
            </a:r>
          </a:p>
          <a:p>
            <a:pPr lvl="2"/>
            <a:r>
              <a:rPr lang="en-US" altLang="en-US"/>
              <a:t>Don</a:t>
            </a:r>
            <a:r>
              <a:rPr lang="ja-JP" altLang="en-US"/>
              <a:t>’</a:t>
            </a:r>
            <a:r>
              <a:rPr lang="en-US" altLang="ja-JP"/>
              <a:t>t want to allocate that contiguously in main memory</a:t>
            </a:r>
            <a:endParaRPr lang="en-US" altLang="en-US"/>
          </a:p>
          <a:p>
            <a:r>
              <a:rPr lang="en-US" altLang="en-US"/>
              <a:t>Hierarchical Paging</a:t>
            </a:r>
          </a:p>
          <a:p>
            <a:r>
              <a:rPr lang="en-US" altLang="en-US"/>
              <a:t>Hashed Page Tables</a:t>
            </a:r>
          </a:p>
          <a:p>
            <a:r>
              <a:rPr lang="en-US" altLang="en-US"/>
              <a:t>Inverted Page Tables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85B04A8-5ABB-467F-8142-8B894F7211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65238" y="112713"/>
            <a:ext cx="6559550" cy="576262"/>
          </a:xfrm>
        </p:spPr>
        <p:txBody>
          <a:bodyPr/>
          <a:lstStyle/>
          <a:p>
            <a:pPr eaLnBrk="1" hangingPunct="1"/>
            <a:r>
              <a:rPr lang="en-US" altLang="en-US"/>
              <a:t>Base and Limit Registers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F549480-6E3D-49BF-839C-BD3D4746F2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50913" y="995363"/>
            <a:ext cx="7351712" cy="4483100"/>
          </a:xfrm>
        </p:spPr>
        <p:txBody>
          <a:bodyPr/>
          <a:lstStyle/>
          <a:p>
            <a:r>
              <a:rPr lang="en-US" altLang="en-US"/>
              <a:t>A pair of </a:t>
            </a:r>
            <a:r>
              <a:rPr lang="en-US" altLang="en-US" b="1">
                <a:solidFill>
                  <a:srgbClr val="3366FF"/>
                </a:solidFill>
              </a:rPr>
              <a:t>base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and</a:t>
            </a:r>
            <a:r>
              <a:rPr lang="en-US" altLang="en-US" b="1">
                <a:solidFill>
                  <a:srgbClr val="FF0000"/>
                </a:solidFill>
              </a:rPr>
              <a:t> </a:t>
            </a:r>
            <a:r>
              <a:rPr lang="en-US" altLang="en-US" b="1">
                <a:solidFill>
                  <a:srgbClr val="3366FF"/>
                </a:solidFill>
              </a:rPr>
              <a:t>limit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 b="1">
                <a:solidFill>
                  <a:srgbClr val="3366FF"/>
                </a:solidFill>
              </a:rPr>
              <a:t>registers</a:t>
            </a:r>
            <a:r>
              <a:rPr lang="en-US" altLang="en-US"/>
              <a:t> define the logical address space</a:t>
            </a:r>
          </a:p>
          <a:p>
            <a:r>
              <a:rPr lang="en-US" altLang="en-US"/>
              <a:t>CPU must check every memory access generated in user mode to be sure it is between base and limit for that user</a:t>
            </a:r>
          </a:p>
        </p:txBody>
      </p:sp>
      <p:pic>
        <p:nvPicPr>
          <p:cNvPr id="7172" name="Picture 5">
            <a:extLst>
              <a:ext uri="{FF2B5EF4-FFF2-40B4-BE49-F238E27FC236}">
                <a16:creationId xmlns:a16="http://schemas.microsoft.com/office/drawing/2014/main" id="{38CD482A-7B68-454C-BC6F-F31F093F0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2128838"/>
            <a:ext cx="3273425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D9DE20EA-8EC4-4100-9141-2E45E9340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Hierarchical Page Tables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80E37278-2EA4-4FFB-9D2C-4AA53BBEF9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89038"/>
            <a:ext cx="5980112" cy="4483100"/>
          </a:xfrm>
        </p:spPr>
        <p:txBody>
          <a:bodyPr/>
          <a:lstStyle/>
          <a:p>
            <a:r>
              <a:rPr lang="en-US" altLang="en-US"/>
              <a:t>Break up the logical address space into multiple page tables</a:t>
            </a:r>
          </a:p>
          <a:p>
            <a:r>
              <a:rPr lang="en-US" altLang="en-US"/>
              <a:t>A simple technique is a two-level page table</a:t>
            </a:r>
          </a:p>
          <a:p>
            <a:r>
              <a:rPr lang="en-US" altLang="en-US"/>
              <a:t>We then page the page table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94B6FFA-CFF1-4AE2-B80C-B476813F5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8325" y="1666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Two-Level Page-Table Scheme</a:t>
            </a:r>
            <a:endParaRPr lang="en-US" altLang="en-US" sz="2400"/>
          </a:p>
        </p:txBody>
      </p:sp>
      <p:pic>
        <p:nvPicPr>
          <p:cNvPr id="54275" name="Picture 4" descr="8">
            <a:extLst>
              <a:ext uri="{FF2B5EF4-FFF2-40B4-BE49-F238E27FC236}">
                <a16:creationId xmlns:a16="http://schemas.microsoft.com/office/drawing/2014/main" id="{B64B111C-42E2-4582-B5E7-360160BCF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5" y="1268413"/>
            <a:ext cx="4248150" cy="449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C86A89A8-0204-447B-AAD0-68A9A8A72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5675" y="152400"/>
            <a:ext cx="7762875" cy="576263"/>
          </a:xfrm>
        </p:spPr>
        <p:txBody>
          <a:bodyPr/>
          <a:lstStyle/>
          <a:p>
            <a:pPr eaLnBrk="1" hangingPunct="1"/>
            <a:r>
              <a:rPr lang="en-US" altLang="en-US"/>
              <a:t>Two-Level Paging Example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CC6FDE9-8264-455E-94CD-35C417AB3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7575" y="1085850"/>
            <a:ext cx="7807325" cy="51466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A logical address (on 32-bit machine with 1K page size) is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number consisting of 22 bits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page offset consisting of 10 bits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Since the page table is paged, the page number is further divided into: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12-bit page number </a:t>
            </a:r>
          </a:p>
          <a:p>
            <a:pPr marL="627063" lvl="1">
              <a:lnSpc>
                <a:spcPct val="90000"/>
              </a:lnSpc>
            </a:pPr>
            <a:r>
              <a:rPr lang="en-US" altLang="en-US"/>
              <a:t>a 10-bit page offset</a:t>
            </a:r>
          </a:p>
          <a:p>
            <a:pPr marL="627063" lvl="1">
              <a:lnSpc>
                <a:spcPct val="90000"/>
              </a:lnSpc>
            </a:pPr>
            <a:endParaRPr lang="en-US" altLang="en-US" sz="800"/>
          </a:p>
          <a:p>
            <a:pPr>
              <a:lnSpc>
                <a:spcPct val="90000"/>
              </a:lnSpc>
            </a:pPr>
            <a:r>
              <a:rPr lang="en-US" altLang="en-US"/>
              <a:t>Thus, a logical address is as follows:</a:t>
            </a:r>
            <a:br>
              <a:rPr lang="en-US" altLang="en-US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 sz="1600"/>
            </a:br>
            <a:endParaRPr lang="en-US" altLang="en-US" sz="1600"/>
          </a:p>
          <a:p>
            <a:pPr>
              <a:lnSpc>
                <a:spcPct val="90000"/>
              </a:lnSpc>
            </a:pPr>
            <a:r>
              <a:rPr lang="en-US" altLang="en-US"/>
              <a:t>where</a:t>
            </a:r>
            <a:r>
              <a:rPr lang="en-US" altLang="en-US" i="1"/>
              <a:t> p</a:t>
            </a:r>
            <a:r>
              <a:rPr lang="en-US" altLang="en-US" i="1" baseline="-25000"/>
              <a:t>1</a:t>
            </a:r>
            <a:r>
              <a:rPr lang="en-US" altLang="en-US"/>
              <a:t> is an index into the outer page table, and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/>
              <a:t> is the displacement within the page of the inner page 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Known as </a:t>
            </a:r>
            <a:r>
              <a:rPr lang="en-US" altLang="en-US" b="1">
                <a:solidFill>
                  <a:srgbClr val="3366FF"/>
                </a:solidFill>
              </a:rPr>
              <a:t>forward-mapped page table</a:t>
            </a:r>
          </a:p>
        </p:txBody>
      </p:sp>
      <p:pic>
        <p:nvPicPr>
          <p:cNvPr id="55300" name="Picture 4">
            <a:extLst>
              <a:ext uri="{FF2B5EF4-FFF2-40B4-BE49-F238E27FC236}">
                <a16:creationId xmlns:a16="http://schemas.microsoft.com/office/drawing/2014/main" id="{E381D281-4A6B-4CC7-9D49-AB72B472C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13" y="3875088"/>
            <a:ext cx="3159125" cy="10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6">
            <a:extLst>
              <a:ext uri="{FF2B5EF4-FFF2-40B4-BE49-F238E27FC236}">
                <a16:creationId xmlns:a16="http://schemas.microsoft.com/office/drawing/2014/main" id="{6EDB40CE-1CD2-4AC2-B528-CB63F9AC7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13" y="152400"/>
            <a:ext cx="7558087" cy="576263"/>
          </a:xfrm>
        </p:spPr>
        <p:txBody>
          <a:bodyPr/>
          <a:lstStyle/>
          <a:p>
            <a:pPr eaLnBrk="1" hangingPunct="1"/>
            <a:r>
              <a:rPr lang="en-US" altLang="en-US"/>
              <a:t>Address-Translation Scheme</a:t>
            </a:r>
            <a:endParaRPr lang="en-US" altLang="en-US" sz="2400"/>
          </a:p>
        </p:txBody>
      </p:sp>
      <p:pic>
        <p:nvPicPr>
          <p:cNvPr id="56323" name="Picture 1035">
            <a:extLst>
              <a:ext uri="{FF2B5EF4-FFF2-40B4-BE49-F238E27FC236}">
                <a16:creationId xmlns:a16="http://schemas.microsoft.com/office/drawing/2014/main" id="{DAB3F1AA-3534-4E91-BC38-58F9CFF60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13" y="1258888"/>
            <a:ext cx="6389687" cy="269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CF84FE6F-36E9-48E0-A197-0F5016A7F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166688"/>
            <a:ext cx="8229600" cy="576262"/>
          </a:xfrm>
        </p:spPr>
        <p:txBody>
          <a:bodyPr/>
          <a:lstStyle/>
          <a:p>
            <a:r>
              <a:rPr lang="en-US" altLang="en-US"/>
              <a:t>64-bit Logical Address Space</a:t>
            </a:r>
          </a:p>
        </p:txBody>
      </p:sp>
      <p:sp>
        <p:nvSpPr>
          <p:cNvPr id="53251" name="Content Placeholder 2">
            <a:extLst>
              <a:ext uri="{FF2B5EF4-FFF2-40B4-BE49-F238E27FC236}">
                <a16:creationId xmlns:a16="http://schemas.microsoft.com/office/drawing/2014/main" id="{E2A1C1C8-A82D-40D3-8AD7-2DB5BCA8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450" y="1201738"/>
            <a:ext cx="8116888" cy="5087937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Even two-level paging scheme not sufficient</a:t>
            </a:r>
          </a:p>
          <a:p>
            <a:pPr>
              <a:defRPr/>
            </a:pPr>
            <a:r>
              <a:rPr lang="en-US" altLang="en-US" dirty="0"/>
              <a:t>If page size is 4 KB (2</a:t>
            </a:r>
            <a:r>
              <a:rPr lang="en-US" altLang="en-US" baseline="30000" dirty="0"/>
              <a:t>12</a:t>
            </a:r>
            <a:r>
              <a:rPr lang="en-US" altLang="en-US" dirty="0"/>
              <a:t>)</a:t>
            </a:r>
          </a:p>
          <a:p>
            <a:pPr lvl="1">
              <a:defRPr/>
            </a:pPr>
            <a:r>
              <a:rPr lang="en-US" altLang="en-US" dirty="0"/>
              <a:t>Then page table has 2</a:t>
            </a:r>
            <a:r>
              <a:rPr lang="en-US" altLang="en-US" baseline="30000" dirty="0"/>
              <a:t>52</a:t>
            </a:r>
            <a:r>
              <a:rPr lang="en-US" altLang="en-US" dirty="0"/>
              <a:t> entries</a:t>
            </a:r>
          </a:p>
          <a:p>
            <a:pPr lvl="1">
              <a:defRPr/>
            </a:pPr>
            <a:r>
              <a:rPr lang="en-US" altLang="en-US" dirty="0"/>
              <a:t>If two level scheme, inner page tables could be 2</a:t>
            </a:r>
            <a:r>
              <a:rPr lang="en-US" altLang="en-US" baseline="30000" dirty="0"/>
              <a:t>10</a:t>
            </a:r>
            <a:r>
              <a:rPr lang="en-US" altLang="en-US" dirty="0"/>
              <a:t> 4-byte entries</a:t>
            </a:r>
          </a:p>
          <a:p>
            <a:pPr lvl="1">
              <a:defRPr/>
            </a:pPr>
            <a:r>
              <a:rPr lang="en-US" altLang="en-US" dirty="0"/>
              <a:t>Address would look like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Outer page table has 2</a:t>
            </a:r>
            <a:r>
              <a:rPr lang="en-US" altLang="en-US" baseline="30000" dirty="0"/>
              <a:t>42</a:t>
            </a:r>
            <a:r>
              <a:rPr lang="en-US" altLang="en-US" dirty="0"/>
              <a:t> entries or 2</a:t>
            </a:r>
            <a:r>
              <a:rPr lang="en-US" altLang="en-US" baseline="30000" dirty="0"/>
              <a:t>44</a:t>
            </a:r>
            <a:r>
              <a:rPr lang="en-US" altLang="en-US" dirty="0"/>
              <a:t> bytes</a:t>
            </a:r>
          </a:p>
          <a:p>
            <a:pPr lvl="1">
              <a:defRPr/>
            </a:pPr>
            <a:r>
              <a:rPr lang="en-US" altLang="en-US" dirty="0"/>
              <a:t>One solution is to add a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</a:t>
            </a:r>
          </a:p>
          <a:p>
            <a:pPr lvl="1">
              <a:defRPr/>
            </a:pPr>
            <a:r>
              <a:rPr lang="en-US" altLang="en-US" dirty="0"/>
              <a:t>But in the following example the 2</a:t>
            </a:r>
            <a:r>
              <a:rPr lang="en-US" altLang="en-US" baseline="30000" dirty="0"/>
              <a:t>nd</a:t>
            </a:r>
            <a:r>
              <a:rPr lang="en-US" altLang="en-US" dirty="0"/>
              <a:t> outer page table is still 2</a:t>
            </a:r>
            <a:r>
              <a:rPr lang="en-US" altLang="en-US" baseline="30000" dirty="0"/>
              <a:t>34</a:t>
            </a:r>
            <a:r>
              <a:rPr lang="en-US" altLang="en-US" dirty="0"/>
              <a:t> bytes in size</a:t>
            </a:r>
          </a:p>
          <a:p>
            <a:pPr lvl="2">
              <a:defRPr/>
            </a:pPr>
            <a:r>
              <a:rPr lang="en-US" altLang="en-US" dirty="0"/>
              <a:t>And possibly 4 memory access to get to one physical memory location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8AC7D8B4-F051-4FFC-BA9D-32FE68EE5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5" y="3000375"/>
            <a:ext cx="3246438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935F6CFE-50C9-416E-9707-459B881C6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5188" y="214313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Three-level Paging Scheme</a:t>
            </a:r>
          </a:p>
        </p:txBody>
      </p:sp>
      <p:pic>
        <p:nvPicPr>
          <p:cNvPr id="58371" name="Picture 6">
            <a:extLst>
              <a:ext uri="{FF2B5EF4-FFF2-40B4-BE49-F238E27FC236}">
                <a16:creationId xmlns:a16="http://schemas.microsoft.com/office/drawing/2014/main" id="{9AF22243-26A1-47AE-B7B8-3CE2CC38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293813"/>
            <a:ext cx="52419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7">
            <a:extLst>
              <a:ext uri="{FF2B5EF4-FFF2-40B4-BE49-F238E27FC236}">
                <a16:creationId xmlns:a16="http://schemas.microsoft.com/office/drawing/2014/main" id="{02D28B3F-C18F-4F9B-8368-BECDAD59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130550"/>
            <a:ext cx="5486400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0E8DB9A-DBC3-489A-AF9A-650B886EEF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6138" y="166688"/>
            <a:ext cx="7840662" cy="576262"/>
          </a:xfrm>
        </p:spPr>
        <p:txBody>
          <a:bodyPr/>
          <a:lstStyle/>
          <a:p>
            <a:pPr eaLnBrk="1" hangingPunct="1"/>
            <a:r>
              <a:rPr lang="en-US" altLang="en-US"/>
              <a:t>Hashed Page Tables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CC2955D-5D81-4F91-A96C-9ED7D0F03E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3288" y="1141413"/>
            <a:ext cx="7626350" cy="4722812"/>
          </a:xfrm>
        </p:spPr>
        <p:txBody>
          <a:bodyPr/>
          <a:lstStyle/>
          <a:p>
            <a:r>
              <a:rPr lang="en-US" altLang="en-US"/>
              <a:t>Common in address spaces &gt; 32 bits</a:t>
            </a:r>
          </a:p>
          <a:p>
            <a:r>
              <a:rPr lang="en-US" altLang="en-US"/>
              <a:t>The virtual page number is hashed into a page table</a:t>
            </a:r>
          </a:p>
          <a:p>
            <a:pPr lvl="1"/>
            <a:r>
              <a:rPr lang="en-US" altLang="en-US"/>
              <a:t>This page table contains a chain of elements hashing to the same location</a:t>
            </a:r>
          </a:p>
          <a:p>
            <a:r>
              <a:rPr lang="en-US" altLang="en-US"/>
              <a:t>Each element contains (1) the virtual page number (2) the value of the mapped page frame (3) a pointer to the next element</a:t>
            </a:r>
          </a:p>
          <a:p>
            <a:r>
              <a:rPr lang="en-US" altLang="en-US"/>
              <a:t>Virtual page numbers are compared in this chain searching for a match</a:t>
            </a:r>
          </a:p>
          <a:p>
            <a:pPr lvl="1"/>
            <a:r>
              <a:rPr lang="en-US" altLang="en-US"/>
              <a:t>If a match is found, the corresponding physical frame is extracted</a:t>
            </a:r>
          </a:p>
          <a:p>
            <a:r>
              <a:rPr lang="en-US" altLang="en-US"/>
              <a:t>Variation for 64-bit addresses is </a:t>
            </a:r>
            <a:r>
              <a:rPr lang="en-US" altLang="en-US" b="1">
                <a:solidFill>
                  <a:srgbClr val="3366FF"/>
                </a:solidFill>
              </a:rPr>
              <a:t>clustered page tables</a:t>
            </a:r>
          </a:p>
          <a:p>
            <a:pPr lvl="1"/>
            <a:r>
              <a:rPr lang="en-US" altLang="en-US"/>
              <a:t>Similar to hashed but each entry refers to several pages (such as 16) rather than 1</a:t>
            </a:r>
          </a:p>
          <a:p>
            <a:pPr lvl="1"/>
            <a:r>
              <a:rPr lang="en-US" altLang="en-US"/>
              <a:t>Especially useful for </a:t>
            </a:r>
            <a:r>
              <a:rPr lang="en-US" altLang="en-US" b="1">
                <a:solidFill>
                  <a:srgbClr val="3366FF"/>
                </a:solidFill>
              </a:rPr>
              <a:t>sparse</a:t>
            </a:r>
            <a:r>
              <a:rPr lang="en-US" altLang="en-US"/>
              <a:t> address spaces (where memory references are non-contiguous and scattered)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EA7BF61D-856E-4A8D-A515-094D499FB1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Hashed Page Table</a:t>
            </a:r>
            <a:endParaRPr lang="en-US" altLang="en-US" sz="2400"/>
          </a:p>
        </p:txBody>
      </p:sp>
      <p:pic>
        <p:nvPicPr>
          <p:cNvPr id="60419" name="Picture 6">
            <a:extLst>
              <a:ext uri="{FF2B5EF4-FFF2-40B4-BE49-F238E27FC236}">
                <a16:creationId xmlns:a16="http://schemas.microsoft.com/office/drawing/2014/main" id="{2BA71567-B172-4210-A93F-0F8760066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1274763"/>
            <a:ext cx="661670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EE0C106B-DB97-40B0-ACF2-84590973FC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152400"/>
            <a:ext cx="7956550" cy="576263"/>
          </a:xfrm>
        </p:spPr>
        <p:txBody>
          <a:bodyPr/>
          <a:lstStyle/>
          <a:p>
            <a:pPr eaLnBrk="1" hangingPunct="1"/>
            <a:r>
              <a:rPr lang="en-US" altLang="en-US"/>
              <a:t>Inverted Page Table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1D4C8F03-C3E9-482A-811B-88BDD50F40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9800" y="1152525"/>
            <a:ext cx="7073900" cy="4792663"/>
          </a:xfrm>
        </p:spPr>
        <p:txBody>
          <a:bodyPr/>
          <a:lstStyle/>
          <a:p>
            <a:r>
              <a:rPr lang="en-US" altLang="en-US"/>
              <a:t>Rather than each process having a page table and keeping track of all possible logical pages, track all physical pages</a:t>
            </a:r>
          </a:p>
          <a:p>
            <a:r>
              <a:rPr lang="en-US" altLang="en-US"/>
              <a:t>One entry for each real page of memory</a:t>
            </a:r>
          </a:p>
          <a:p>
            <a:r>
              <a:rPr lang="en-US" altLang="en-US"/>
              <a:t>Entry consists of the virtual address of the page stored in that real memory location, with information about the process that owns that page</a:t>
            </a:r>
          </a:p>
          <a:p>
            <a:r>
              <a:rPr lang="en-US" altLang="en-US"/>
              <a:t>Decreases memory needed to store each page table, but increases time needed to search the table when a page reference occurs</a:t>
            </a:r>
          </a:p>
          <a:p>
            <a:r>
              <a:rPr lang="en-US" altLang="en-US"/>
              <a:t>Use hash table to limit the search to one — or at most a few — page-table entries</a:t>
            </a:r>
          </a:p>
          <a:p>
            <a:pPr lvl="1"/>
            <a:r>
              <a:rPr lang="en-US" altLang="en-US"/>
              <a:t>TLB can accelerate access</a:t>
            </a:r>
          </a:p>
          <a:p>
            <a:r>
              <a:rPr lang="en-US" altLang="en-US"/>
              <a:t>But how to implement shared memory?</a:t>
            </a:r>
          </a:p>
          <a:p>
            <a:pPr lvl="1"/>
            <a:r>
              <a:rPr lang="en-US" altLang="en-US"/>
              <a:t>One mapping of a virtual address to the shared physical address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0E1B5553-4CA3-4D88-92B5-08CF838714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8850" y="182563"/>
            <a:ext cx="7791450" cy="576262"/>
          </a:xfrm>
        </p:spPr>
        <p:txBody>
          <a:bodyPr/>
          <a:lstStyle/>
          <a:p>
            <a:pPr eaLnBrk="1" hangingPunct="1"/>
            <a:r>
              <a:rPr lang="en-US" altLang="en-US"/>
              <a:t>Inverted Page Table Architecture</a:t>
            </a:r>
            <a:endParaRPr lang="en-US" altLang="en-US" sz="2400"/>
          </a:p>
        </p:txBody>
      </p:sp>
      <p:pic>
        <p:nvPicPr>
          <p:cNvPr id="62467" name="Picture 6">
            <a:extLst>
              <a:ext uri="{FF2B5EF4-FFF2-40B4-BE49-F238E27FC236}">
                <a16:creationId xmlns:a16="http://schemas.microsoft.com/office/drawing/2014/main" id="{8B645430-21EC-4E64-9964-56862B0A1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274763"/>
            <a:ext cx="6057900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7B1DB5B2-2329-4613-8CF5-FC480997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88" y="153988"/>
            <a:ext cx="7745412" cy="576262"/>
          </a:xfrm>
        </p:spPr>
        <p:txBody>
          <a:bodyPr/>
          <a:lstStyle/>
          <a:p>
            <a:r>
              <a:rPr lang="en-US" altLang="en-US"/>
              <a:t>Hardware Address Protection</a:t>
            </a:r>
          </a:p>
        </p:txBody>
      </p:sp>
      <p:pic>
        <p:nvPicPr>
          <p:cNvPr id="8195" name="Content Placeholder 4" descr="8.02.pdf">
            <a:extLst>
              <a:ext uri="{FF2B5EF4-FFF2-40B4-BE49-F238E27FC236}">
                <a16:creationId xmlns:a16="http://schemas.microsoft.com/office/drawing/2014/main" id="{0FCD6161-8145-472F-9BC1-C3E3047DE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90" b="-12790"/>
          <a:stretch>
            <a:fillRect/>
          </a:stretch>
        </p:blipFill>
        <p:spPr>
          <a:xfrm>
            <a:off x="1576388" y="1212850"/>
            <a:ext cx="6324600" cy="3482975"/>
          </a:xfr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D57DE582-FD25-4C35-8B0E-6A3166447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0250" y="198438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/>
              <a:t>Oracle SPARC Solaris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D4CDE508-5CAD-4B9E-AB8E-33411C9248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035050"/>
            <a:ext cx="7499350" cy="5062538"/>
          </a:xfrm>
        </p:spPr>
        <p:txBody>
          <a:bodyPr/>
          <a:lstStyle/>
          <a:p>
            <a:r>
              <a:rPr lang="en-US" altLang="en-US"/>
              <a:t>Consider modern, 64-bit operating system example with tightly integrated HW</a:t>
            </a:r>
          </a:p>
          <a:p>
            <a:pPr lvl="1"/>
            <a:r>
              <a:rPr lang="en-US" altLang="en-US"/>
              <a:t>Goals are efficiency, low overhead</a:t>
            </a:r>
          </a:p>
          <a:p>
            <a:r>
              <a:rPr lang="en-US" altLang="en-US"/>
              <a:t>Based on hashing, but more complex</a:t>
            </a:r>
          </a:p>
          <a:p>
            <a:r>
              <a:rPr lang="en-US" altLang="en-US"/>
              <a:t>Two hash tables</a:t>
            </a:r>
          </a:p>
          <a:p>
            <a:pPr lvl="1"/>
            <a:r>
              <a:rPr lang="en-US" altLang="en-US"/>
              <a:t>One kernel and one for all user processes</a:t>
            </a:r>
          </a:p>
          <a:p>
            <a:pPr lvl="1"/>
            <a:r>
              <a:rPr lang="en-US" altLang="en-US"/>
              <a:t>Each maps memory addresses from virtual to physical memory</a:t>
            </a:r>
          </a:p>
          <a:p>
            <a:pPr lvl="1"/>
            <a:r>
              <a:rPr lang="en-US" altLang="en-US"/>
              <a:t>Each entry represents a contiguous area of mapped virtual memory,</a:t>
            </a:r>
          </a:p>
          <a:p>
            <a:pPr lvl="2"/>
            <a:r>
              <a:rPr lang="en-US" altLang="en-US"/>
              <a:t>More efficient than having a separate hash-table entry for each page</a:t>
            </a:r>
          </a:p>
          <a:p>
            <a:pPr lvl="1"/>
            <a:r>
              <a:rPr lang="en-US" altLang="en-US"/>
              <a:t>Each entry has  base address and  span (indicating the number of pages the entry represents)</a:t>
            </a:r>
          </a:p>
          <a:p>
            <a:endParaRPr lang="en-US" altLang="en-US" sz="1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EC7E5C4-D288-4C89-8FB9-77C754776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98438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/>
              <a:t>Oracle SPARC Solaris (Cont.)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842BEF8B-AC3A-48EE-B474-0FC8387675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81075" y="1096963"/>
            <a:ext cx="7515225" cy="5062537"/>
          </a:xfrm>
        </p:spPr>
        <p:txBody>
          <a:bodyPr/>
          <a:lstStyle/>
          <a:p>
            <a:r>
              <a:rPr lang="en-US" altLang="en-US"/>
              <a:t>TLB holds translation table entries (TTEs) for fast hardware lookups</a:t>
            </a:r>
          </a:p>
          <a:p>
            <a:pPr lvl="1"/>
            <a:r>
              <a:rPr lang="en-US" altLang="en-US"/>
              <a:t>A cache of TTEs reside in a translation storage buffer (TSB)</a:t>
            </a:r>
          </a:p>
          <a:p>
            <a:pPr lvl="2"/>
            <a:r>
              <a:rPr lang="en-US" altLang="en-US"/>
              <a:t>Includes an entry per recently accessed page</a:t>
            </a:r>
          </a:p>
          <a:p>
            <a:r>
              <a:rPr lang="en-US" altLang="en-US"/>
              <a:t>Virtual address reference causes TLB search </a:t>
            </a:r>
          </a:p>
          <a:p>
            <a:pPr lvl="1"/>
            <a:r>
              <a:rPr lang="en-US" altLang="en-US"/>
              <a:t>If miss, hardware walks the in-memory TSB looking for the TTE corresponding to the address</a:t>
            </a:r>
          </a:p>
          <a:p>
            <a:pPr lvl="2"/>
            <a:r>
              <a:rPr lang="en-US" altLang="en-US"/>
              <a:t>If match found, the CPU copies the TSB entry into the TLB and translation completes</a:t>
            </a:r>
          </a:p>
          <a:p>
            <a:pPr lvl="2"/>
            <a:r>
              <a:rPr lang="en-US" altLang="en-US"/>
              <a:t>If no match found, kernel interrupted to search the hash table</a:t>
            </a:r>
          </a:p>
          <a:p>
            <a:pPr lvl="3"/>
            <a:r>
              <a:rPr lang="en-US" altLang="en-US"/>
              <a:t>The kernel then creates a TTE from the appropriate hash table and stores it in the TSB, Interrupt handler returns control to the MMU, which completes the address translation. 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0C919BF3-AB2A-440C-9F02-68D5D76A0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7125" y="142875"/>
            <a:ext cx="7607300" cy="576263"/>
          </a:xfrm>
        </p:spPr>
        <p:txBody>
          <a:bodyPr/>
          <a:lstStyle/>
          <a:p>
            <a:pPr eaLnBrk="1" hangingPunct="1"/>
            <a:r>
              <a:rPr lang="en-US" altLang="en-US" sz="2400"/>
              <a:t>Example: The Intel 32 and 64-bit Architectures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8BEE5AEC-92A2-4D8A-825A-99EB9FB66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33488"/>
            <a:ext cx="7743825" cy="4530725"/>
          </a:xfrm>
        </p:spPr>
        <p:txBody>
          <a:bodyPr/>
          <a:lstStyle/>
          <a:p>
            <a:r>
              <a:rPr lang="en-US" altLang="en-US"/>
              <a:t>Dominant industry chips</a:t>
            </a:r>
          </a:p>
          <a:p>
            <a:endParaRPr lang="en-US" altLang="en-US"/>
          </a:p>
          <a:p>
            <a:r>
              <a:rPr lang="en-US" altLang="en-US"/>
              <a:t>Pentium CPUs are 32-bit and called IA-32 architecture</a:t>
            </a:r>
          </a:p>
          <a:p>
            <a:endParaRPr lang="en-US" altLang="en-US"/>
          </a:p>
          <a:p>
            <a:r>
              <a:rPr lang="en-US" altLang="en-US"/>
              <a:t>Current Intel CPUs are 64-bit and called IA-64 architecture</a:t>
            </a:r>
          </a:p>
          <a:p>
            <a:endParaRPr lang="en-US" altLang="en-US"/>
          </a:p>
          <a:p>
            <a:r>
              <a:rPr lang="en-US" altLang="en-US"/>
              <a:t>Many variations in the chips, cover the main ideas here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E7433858-FCFD-413E-9048-143DA521A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5575" y="166688"/>
            <a:ext cx="76073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Example: The Intel IA-32 Architecture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A7B6D4E9-F4FB-44C6-93DF-518D9E6877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087438"/>
            <a:ext cx="7091363" cy="4530725"/>
          </a:xfrm>
        </p:spPr>
        <p:txBody>
          <a:bodyPr/>
          <a:lstStyle/>
          <a:p>
            <a:r>
              <a:rPr lang="en-US" altLang="en-US"/>
              <a:t>Supports both segmentation and segmentation with paging</a:t>
            </a:r>
          </a:p>
          <a:p>
            <a:pPr lvl="1"/>
            <a:r>
              <a:rPr lang="en-US" altLang="en-US"/>
              <a:t>Each segment can be 4 GB</a:t>
            </a:r>
          </a:p>
          <a:p>
            <a:pPr lvl="1"/>
            <a:r>
              <a:rPr lang="en-US" altLang="en-US"/>
              <a:t>Up to 16 K segments per process</a:t>
            </a:r>
          </a:p>
          <a:p>
            <a:pPr lvl="1"/>
            <a:r>
              <a:rPr lang="en-US" altLang="en-US"/>
              <a:t>Divided into two partitions</a:t>
            </a:r>
          </a:p>
          <a:p>
            <a:pPr lvl="2"/>
            <a:r>
              <a:rPr lang="en-US" altLang="en-US"/>
              <a:t>First partition of up to 8 K segments are private to process (kept in </a:t>
            </a:r>
            <a:r>
              <a:rPr lang="en-US" altLang="en-US" b="1">
                <a:solidFill>
                  <a:srgbClr val="3366FF"/>
                </a:solidFill>
              </a:rPr>
              <a:t>local descriptor table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LDT</a:t>
            </a:r>
            <a:r>
              <a:rPr lang="en-US" altLang="en-US"/>
              <a:t>))</a:t>
            </a:r>
          </a:p>
          <a:p>
            <a:pPr lvl="2"/>
            <a:r>
              <a:rPr lang="en-US" altLang="en-US"/>
              <a:t>Second partition of up to 8K segments shared among all processes (kept in </a:t>
            </a:r>
            <a:r>
              <a:rPr lang="en-US" altLang="en-US" b="1">
                <a:solidFill>
                  <a:srgbClr val="3366FF"/>
                </a:solidFill>
              </a:rPr>
              <a:t>global descriptor table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GDT</a:t>
            </a:r>
            <a:r>
              <a:rPr lang="en-US" altLang="en-US"/>
              <a:t>))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414F9090-E6D7-4E24-87BE-4AB3C3A93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25575" y="73025"/>
            <a:ext cx="7607300" cy="576263"/>
          </a:xfrm>
        </p:spPr>
        <p:txBody>
          <a:bodyPr/>
          <a:lstStyle/>
          <a:p>
            <a:pPr eaLnBrk="1" hangingPunct="1"/>
            <a:r>
              <a:rPr lang="en-US" altLang="en-US" sz="2400"/>
              <a:t>Example: The Intel IA-32 Architecture (Cont.)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FFBAB98F-E767-4F3F-915D-2C441848D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087438"/>
            <a:ext cx="7743825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CPU generates logical address</a:t>
            </a:r>
          </a:p>
          <a:p>
            <a:pPr lvl="1">
              <a:defRPr/>
            </a:pPr>
            <a:r>
              <a:rPr lang="en-US" altLang="en-US" dirty="0"/>
              <a:t>Selector given to segmentation unit</a:t>
            </a:r>
          </a:p>
          <a:p>
            <a:pPr lvl="2">
              <a:defRPr/>
            </a:pPr>
            <a:r>
              <a:rPr lang="en-US" altLang="en-US" dirty="0"/>
              <a:t>Which produces linear addresses </a:t>
            </a:r>
          </a:p>
          <a:p>
            <a:pPr marL="857250" lvl="2" indent="0">
              <a:buFont typeface="Webdings" panose="05030102010509060703" pitchFamily="18" charset="2"/>
              <a:buNone/>
              <a:defRPr/>
            </a:pPr>
            <a:endParaRPr lang="en-US" altLang="en-US" dirty="0"/>
          </a:p>
          <a:p>
            <a:pPr lvl="2">
              <a:defRPr/>
            </a:pPr>
            <a:endParaRPr lang="en-US" altLang="en-US" dirty="0"/>
          </a:p>
          <a:p>
            <a:pPr lvl="1">
              <a:defRPr/>
            </a:pPr>
            <a:r>
              <a:rPr lang="en-US" altLang="en-US" dirty="0"/>
              <a:t>Linear address given to paging unit</a:t>
            </a:r>
          </a:p>
          <a:p>
            <a:pPr lvl="2">
              <a:defRPr/>
            </a:pPr>
            <a:r>
              <a:rPr lang="en-US" altLang="en-US" dirty="0"/>
              <a:t>Which generates physical address in main memory</a:t>
            </a:r>
          </a:p>
          <a:p>
            <a:pPr lvl="2">
              <a:defRPr/>
            </a:pPr>
            <a:r>
              <a:rPr lang="en-US" altLang="en-US" dirty="0"/>
              <a:t>Paging units form equivalent of MMU</a:t>
            </a:r>
          </a:p>
          <a:p>
            <a:pPr lvl="2">
              <a:defRPr/>
            </a:pPr>
            <a:r>
              <a:rPr lang="en-US" altLang="en-US" dirty="0"/>
              <a:t>Pages sizes can be 4 KB or 4 MB</a:t>
            </a:r>
          </a:p>
          <a:p>
            <a:pPr>
              <a:defRPr/>
            </a:pPr>
            <a:endParaRPr lang="en-US" altLang="en-US" dirty="0"/>
          </a:p>
        </p:txBody>
      </p:sp>
      <p:pic>
        <p:nvPicPr>
          <p:cNvPr id="67588" name="Picture 1" descr="Screen Shot 2013-01-04 at 12.24.50 PM.png">
            <a:extLst>
              <a:ext uri="{FF2B5EF4-FFF2-40B4-BE49-F238E27FC236}">
                <a16:creationId xmlns:a16="http://schemas.microsoft.com/office/drawing/2014/main" id="{86680AE7-1E94-4D4A-86AE-A17FC7B9E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38" y="2141538"/>
            <a:ext cx="243681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BE2B31E6-8012-4D9F-B194-D1204232EF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6513" y="20638"/>
            <a:ext cx="7670800" cy="619125"/>
          </a:xfrm>
        </p:spPr>
        <p:txBody>
          <a:bodyPr/>
          <a:lstStyle/>
          <a:p>
            <a:pPr eaLnBrk="1" hangingPunct="1"/>
            <a:r>
              <a:rPr lang="en-US" altLang="en-US" sz="2400"/>
              <a:t>Logical to Physical Address Translation in IA-32</a:t>
            </a:r>
          </a:p>
        </p:txBody>
      </p:sp>
      <p:pic>
        <p:nvPicPr>
          <p:cNvPr id="68611" name="Picture 4">
            <a:extLst>
              <a:ext uri="{FF2B5EF4-FFF2-40B4-BE49-F238E27FC236}">
                <a16:creationId xmlns:a16="http://schemas.microsoft.com/office/drawing/2014/main" id="{5AF6C30A-6F1A-4544-82CF-B867AA722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" t="35571" r="661" b="35571"/>
          <a:stretch>
            <a:fillRect/>
          </a:stretch>
        </p:blipFill>
        <p:spPr bwMode="auto">
          <a:xfrm>
            <a:off x="2049463" y="3084513"/>
            <a:ext cx="4595812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2" name="Picture 5">
            <a:extLst>
              <a:ext uri="{FF2B5EF4-FFF2-40B4-BE49-F238E27FC236}">
                <a16:creationId xmlns:a16="http://schemas.microsoft.com/office/drawing/2014/main" id="{1023D7E4-4997-4E57-A991-B21F10A50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13" y="1524000"/>
            <a:ext cx="6157912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554F5CB7-4EC8-4F36-AA0B-333261C2B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5388" y="198438"/>
            <a:ext cx="7491412" cy="576262"/>
          </a:xfrm>
        </p:spPr>
        <p:txBody>
          <a:bodyPr/>
          <a:lstStyle/>
          <a:p>
            <a:pPr eaLnBrk="1" hangingPunct="1"/>
            <a:r>
              <a:rPr lang="en-US" altLang="en-US"/>
              <a:t>Intel IA-32 Segmentation</a:t>
            </a:r>
          </a:p>
        </p:txBody>
      </p:sp>
      <p:pic>
        <p:nvPicPr>
          <p:cNvPr id="69635" name="Picture 4" descr="8">
            <a:extLst>
              <a:ext uri="{FF2B5EF4-FFF2-40B4-BE49-F238E27FC236}">
                <a16:creationId xmlns:a16="http://schemas.microsoft.com/office/drawing/2014/main" id="{F3DD6673-CFA4-4175-A42F-10ADEB9A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14450"/>
            <a:ext cx="6034088" cy="370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8BC4E12-7871-460B-8EF1-BE952AB32F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18256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Intel IA-32 Paging Architecture</a:t>
            </a:r>
          </a:p>
        </p:txBody>
      </p:sp>
      <p:pic>
        <p:nvPicPr>
          <p:cNvPr id="70659" name="Picture 4">
            <a:extLst>
              <a:ext uri="{FF2B5EF4-FFF2-40B4-BE49-F238E27FC236}">
                <a16:creationId xmlns:a16="http://schemas.microsoft.com/office/drawing/2014/main" id="{0D726C5A-6E81-48F1-9376-ACB1D9084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220788"/>
            <a:ext cx="45037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277965B-55F0-48D6-AC78-ACFD4B988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7138" y="21431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Intel IA-32 Page Address Extensions</a:t>
            </a:r>
          </a:p>
        </p:txBody>
      </p:sp>
      <p:pic>
        <p:nvPicPr>
          <p:cNvPr id="71683" name="Picture 1" descr="8_24.pdf">
            <a:extLst>
              <a:ext uri="{FF2B5EF4-FFF2-40B4-BE49-F238E27FC236}">
                <a16:creationId xmlns:a16="http://schemas.microsoft.com/office/drawing/2014/main" id="{020ED514-B21F-4E9D-B1DA-3D9AC8B6C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3502025"/>
            <a:ext cx="6157912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3">
            <a:extLst>
              <a:ext uri="{FF2B5EF4-FFF2-40B4-BE49-F238E27FC236}">
                <a16:creationId xmlns:a16="http://schemas.microsoft.com/office/drawing/2014/main" id="{49FB066F-C6AC-4132-8458-C2DB4424B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1108075"/>
            <a:ext cx="774382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600">
                <a:latin typeface="Helvetica" panose="020B0604020202020204" pitchFamily="34" charset="0"/>
              </a:rPr>
              <a:t>32-bit address limits led Intel to create </a:t>
            </a:r>
            <a:r>
              <a:rPr kumimoji="1" lang="en-US" altLang="en-US" sz="1600" b="1">
                <a:solidFill>
                  <a:srgbClr val="3366FF"/>
                </a:solidFill>
                <a:latin typeface="Helvetica" panose="020B0604020202020204" pitchFamily="34" charset="0"/>
              </a:rPr>
              <a:t>page address extension </a:t>
            </a:r>
            <a:r>
              <a:rPr kumimoji="1" lang="en-US" altLang="en-US" sz="1600">
                <a:latin typeface="Helvetica" panose="020B0604020202020204" pitchFamily="34" charset="0"/>
              </a:rPr>
              <a:t>(</a:t>
            </a:r>
            <a:r>
              <a:rPr kumimoji="1" lang="en-US" altLang="en-US" sz="1600" b="1">
                <a:solidFill>
                  <a:srgbClr val="3366FF"/>
                </a:solidFill>
                <a:latin typeface="Helvetica" panose="020B0604020202020204" pitchFamily="34" charset="0"/>
              </a:rPr>
              <a:t>PAE</a:t>
            </a:r>
            <a:r>
              <a:rPr kumimoji="1" lang="en-US" altLang="en-US" sz="1600">
                <a:latin typeface="Helvetica" panose="020B0604020202020204" pitchFamily="34" charset="0"/>
              </a:rPr>
              <a:t>), allowing 32-bit apps access to more than 4GB of memory space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>
                <a:latin typeface="Helvetica" panose="020B0604020202020204" pitchFamily="34" charset="0"/>
              </a:rPr>
              <a:t>Paging went to a 3-level scheme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>
                <a:latin typeface="Helvetica" panose="020B0604020202020204" pitchFamily="34" charset="0"/>
              </a:rPr>
              <a:t>Top two bits refer to a </a:t>
            </a:r>
            <a:r>
              <a:rPr kumimoji="1" lang="en-US" altLang="en-US" sz="1600" b="1">
                <a:solidFill>
                  <a:srgbClr val="3366FF"/>
                </a:solidFill>
                <a:latin typeface="Helvetica" panose="020B0604020202020204" pitchFamily="34" charset="0"/>
              </a:rPr>
              <a:t>page directory pointer table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>
                <a:latin typeface="Helvetica" panose="020B0604020202020204" pitchFamily="34" charset="0"/>
              </a:rPr>
              <a:t>Page-directory and page-table entries moved to 64-bits in size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600">
                <a:latin typeface="Helvetica" panose="020B0604020202020204" pitchFamily="34" charset="0"/>
              </a:rPr>
              <a:t>Net effect is increasing address space to 36 bits – 64GB of physical memory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endParaRPr kumimoji="1" lang="en-US" altLang="en-US" b="1">
              <a:solidFill>
                <a:srgbClr val="3366FF"/>
              </a:solidFill>
              <a:latin typeface="Helvetica" panose="020B0604020202020204" pitchFamily="34" charset="0"/>
            </a:endParaRP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20788315-EBFE-484B-ABFA-DF431B0FC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17563" y="198438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Intel x86-64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692052DF-8A73-4816-8A0C-E80108F25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575" y="1122363"/>
            <a:ext cx="7564438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Current generation Intel x86 architecture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64 bits is ginormous (&gt; 16 exabytes)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In practice only implement 48 bit addressing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>
                <a:latin typeface="Helvetica" panose="020B0604020202020204" pitchFamily="34" charset="0"/>
              </a:rPr>
              <a:t>Page sizes of 4 KB, 2 MB, 1 GB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>
                <a:latin typeface="Helvetica" panose="020B0604020202020204" pitchFamily="34" charset="0"/>
              </a:rPr>
              <a:t>Four levels of paging hierarchy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>
                <a:latin typeface="Helvetica" panose="020B0604020202020204" pitchFamily="34" charset="0"/>
              </a:rPr>
              <a:t>Can also use PAE so virtual addresses are 48 bits and physical addresses are 52 bits</a:t>
            </a:r>
          </a:p>
        </p:txBody>
      </p:sp>
      <p:pic>
        <p:nvPicPr>
          <p:cNvPr id="72708" name="Picture 2" descr="8_25.pdf">
            <a:extLst>
              <a:ext uri="{FF2B5EF4-FFF2-40B4-BE49-F238E27FC236}">
                <a16:creationId xmlns:a16="http://schemas.microsoft.com/office/drawing/2014/main" id="{58F89BBB-961B-44AC-BB06-42EC8EB93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4108450"/>
            <a:ext cx="728345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090F0CC-6C78-4F1A-A002-11A43A24B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r>
              <a:rPr lang="en-US" altLang="en-US"/>
              <a:t>Address Binding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2B9020CA-E557-4240-887F-F7355D66A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50" y="1144588"/>
            <a:ext cx="7448550" cy="4926012"/>
          </a:xfrm>
        </p:spPr>
        <p:txBody>
          <a:bodyPr/>
          <a:lstStyle/>
          <a:p>
            <a:r>
              <a:rPr kumimoji="0" lang="en-US" altLang="en-US" sz="1600"/>
              <a:t>Programs on disk, ready to be brought into memory to execute form an </a:t>
            </a:r>
            <a:r>
              <a:rPr kumimoji="0" lang="en-US" altLang="en-US" sz="1600" b="1">
                <a:solidFill>
                  <a:srgbClr val="0000FF"/>
                </a:solidFill>
              </a:rPr>
              <a:t>input queue</a:t>
            </a:r>
          </a:p>
          <a:p>
            <a:pPr lvl="1"/>
            <a:r>
              <a:rPr kumimoji="0" lang="en-US" altLang="en-US" sz="1600"/>
              <a:t>Without support, must be loaded into address 0000</a:t>
            </a:r>
          </a:p>
          <a:p>
            <a:r>
              <a:rPr kumimoji="0" lang="en-US" altLang="en-US" sz="1600"/>
              <a:t>Inconvenient to have first user process physical address always at 0000 </a:t>
            </a:r>
          </a:p>
          <a:p>
            <a:pPr lvl="1"/>
            <a:r>
              <a:rPr kumimoji="0" lang="en-US" altLang="en-US" sz="1600"/>
              <a:t>How can it not be?</a:t>
            </a:r>
            <a:endParaRPr lang="en-US" altLang="en-US" sz="1600"/>
          </a:p>
          <a:p>
            <a:r>
              <a:rPr kumimoji="0" lang="en-US" altLang="en-US" sz="1600"/>
              <a:t>Further, addresses represented in different ways at different stages of a program</a:t>
            </a:r>
            <a:r>
              <a:rPr kumimoji="0" lang="ja-JP" altLang="en-US" sz="1600"/>
              <a:t>’</a:t>
            </a:r>
            <a:r>
              <a:rPr kumimoji="0" lang="en-US" altLang="ja-JP" sz="1600"/>
              <a:t>s life</a:t>
            </a:r>
          </a:p>
          <a:p>
            <a:pPr lvl="1"/>
            <a:r>
              <a:rPr kumimoji="0" lang="en-US" altLang="en-US" sz="1600"/>
              <a:t>Source code addresses usually symbolic</a:t>
            </a:r>
          </a:p>
          <a:p>
            <a:pPr lvl="1"/>
            <a:r>
              <a:rPr kumimoji="0" lang="en-US" altLang="en-US" sz="1600"/>
              <a:t>Compiled code addresses </a:t>
            </a:r>
            <a:r>
              <a:rPr kumimoji="0" lang="en-US" altLang="en-US" sz="1600" b="1">
                <a:solidFill>
                  <a:srgbClr val="0000FF"/>
                </a:solidFill>
              </a:rPr>
              <a:t>bind </a:t>
            </a:r>
            <a:r>
              <a:rPr kumimoji="0" lang="en-US" altLang="en-US" sz="1600"/>
              <a:t>to relocatable addresses</a:t>
            </a:r>
          </a:p>
          <a:p>
            <a:pPr lvl="2"/>
            <a:r>
              <a:rPr kumimoji="0" lang="en-US" altLang="en-US" sz="1600"/>
              <a:t>i.e. </a:t>
            </a:r>
            <a:r>
              <a:rPr kumimoji="0" lang="ja-JP" altLang="en-US" sz="1600"/>
              <a:t>“</a:t>
            </a:r>
            <a:r>
              <a:rPr kumimoji="0" lang="en-US" altLang="ja-JP" sz="1600"/>
              <a:t>14 bytes from beginning of this module</a:t>
            </a:r>
            <a:r>
              <a:rPr kumimoji="0" lang="ja-JP" altLang="en-US" sz="1600"/>
              <a:t>”</a:t>
            </a:r>
            <a:endParaRPr kumimoji="0" lang="en-US" altLang="ja-JP" sz="1600"/>
          </a:p>
          <a:p>
            <a:pPr lvl="1"/>
            <a:r>
              <a:rPr kumimoji="0" lang="en-US" altLang="en-US" sz="1600"/>
              <a:t>Linker or loader will bind relocatable addresses to absolute addresses</a:t>
            </a:r>
          </a:p>
          <a:p>
            <a:pPr lvl="2"/>
            <a:r>
              <a:rPr kumimoji="0" lang="en-US" altLang="en-US" sz="1600"/>
              <a:t>i.e. 74014</a:t>
            </a:r>
          </a:p>
          <a:p>
            <a:pPr lvl="1"/>
            <a:r>
              <a:rPr kumimoji="0" lang="en-US" altLang="en-US" sz="1600"/>
              <a:t>Each binding maps one address space to another</a:t>
            </a:r>
          </a:p>
          <a:p>
            <a:pPr>
              <a:buFont typeface="Monotype Sorts" pitchFamily="-84" charset="2"/>
              <a:buNone/>
            </a:pPr>
            <a:endParaRPr kumimoji="0" lang="en-US" altLang="en-US"/>
          </a:p>
          <a:p>
            <a:pPr lvl="1"/>
            <a:endParaRPr kumimoji="0" lang="en-US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415C991F-9BDE-451C-A4D4-8C518CC73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3438" y="182563"/>
            <a:ext cx="7869237" cy="576262"/>
          </a:xfrm>
        </p:spPr>
        <p:txBody>
          <a:bodyPr/>
          <a:lstStyle/>
          <a:p>
            <a:pPr eaLnBrk="1" hangingPunct="1"/>
            <a:r>
              <a:rPr lang="en-US" altLang="en-US"/>
              <a:t>Example: ARM Architecture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332FFD00-50CF-4766-A580-E18C044E2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1169988"/>
            <a:ext cx="3417888" cy="514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/>
          <a:lstStyle>
            <a:lvl1pPr marL="488950" indent="-4889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1060450" indent="-4079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400">
                <a:latin typeface="Helvetica" panose="020B0604020202020204" pitchFamily="34" charset="0"/>
              </a:rPr>
              <a:t>Dominant mobile platform chip (Apple iOS and Google Android devices for example)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400">
                <a:latin typeface="Helvetica" panose="020B0604020202020204" pitchFamily="34" charset="0"/>
              </a:rPr>
              <a:t>Modern, energy efficient, 32-bit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400">
                <a:latin typeface="Helvetica" panose="020B0604020202020204" pitchFamily="34" charset="0"/>
              </a:rPr>
              <a:t>4 KB and 16 KB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400">
                <a:latin typeface="Helvetica" panose="020B0604020202020204" pitchFamily="34" charset="0"/>
              </a:rPr>
              <a:t>1 MB and 16 MB pages (termed </a:t>
            </a:r>
            <a:r>
              <a:rPr kumimoji="1" lang="en-US" altLang="en-US" sz="1400" b="1">
                <a:solidFill>
                  <a:srgbClr val="3366FF"/>
                </a:solidFill>
                <a:latin typeface="Helvetica" panose="020B0604020202020204" pitchFamily="34" charset="0"/>
              </a:rPr>
              <a:t>sections</a:t>
            </a:r>
            <a:r>
              <a:rPr kumimoji="1" lang="en-US" altLang="en-US" sz="1400">
                <a:latin typeface="Helvetica" panose="020B0604020202020204" pitchFamily="34" charset="0"/>
              </a:rPr>
              <a:t>)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400">
                <a:latin typeface="Helvetica" panose="020B0604020202020204" pitchFamily="34" charset="0"/>
              </a:rPr>
              <a:t>One-level paging for sections, two-level for smaller pages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r>
              <a:rPr kumimoji="1" lang="en-US" altLang="en-US" sz="1400">
                <a:latin typeface="Helvetica" panose="020B0604020202020204" pitchFamily="34" charset="0"/>
              </a:rPr>
              <a:t>Two levels of TLBs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400">
                <a:latin typeface="Helvetica" panose="020B0604020202020204" pitchFamily="34" charset="0"/>
              </a:rPr>
              <a:t>Outer level has two micro TLBs (one data, one instruction)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400">
                <a:latin typeface="Helvetica" panose="020B0604020202020204" pitchFamily="34" charset="0"/>
              </a:rPr>
              <a:t>Inner is single main TLB</a:t>
            </a:r>
          </a:p>
          <a:p>
            <a:pPr lvl="1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</a:pPr>
            <a:r>
              <a:rPr kumimoji="1" lang="en-US" altLang="en-US" sz="1400">
                <a:latin typeface="Helvetica" panose="020B0604020202020204" pitchFamily="34" charset="0"/>
              </a:rPr>
              <a:t>First inner is checked, on miss outers are checked, and on miss page table walk performed by CPU</a:t>
            </a:r>
          </a:p>
          <a:p>
            <a: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</a:pPr>
            <a:endParaRPr kumimoji="1" lang="en-US" altLang="en-US" sz="1400">
              <a:latin typeface="Helvetica" panose="020B0604020202020204" pitchFamily="34" charset="0"/>
            </a:endParaRPr>
          </a:p>
        </p:txBody>
      </p:sp>
      <p:pic>
        <p:nvPicPr>
          <p:cNvPr id="73732" name="Picture 1" descr="8_26.pdf">
            <a:extLst>
              <a:ext uri="{FF2B5EF4-FFF2-40B4-BE49-F238E27FC236}">
                <a16:creationId xmlns:a16="http://schemas.microsoft.com/office/drawing/2014/main" id="{9120B5B9-EB00-4348-B233-158B99A03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1576388"/>
            <a:ext cx="41005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8A135B42-E753-4FE6-B70E-001193651A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AA75FC6E-7EA4-4A47-8015-384AFC165B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3950" y="290513"/>
            <a:ext cx="8134350" cy="457200"/>
          </a:xfrm>
        </p:spPr>
        <p:txBody>
          <a:bodyPr/>
          <a:lstStyle/>
          <a:p>
            <a:pPr eaLnBrk="1" hangingPunct="1"/>
            <a:r>
              <a:rPr lang="en-US" altLang="en-US" sz="2800"/>
              <a:t>Binding of Instructions and Data to Memory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B9117706-36E7-49B8-A976-B0FF8542F9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71550" y="809625"/>
            <a:ext cx="7131050" cy="4114800"/>
          </a:xfrm>
        </p:spPr>
        <p:txBody>
          <a:bodyPr/>
          <a:lstStyle/>
          <a:p>
            <a:pPr>
              <a:buFont typeface="Monotype Sorts" pitchFamily="-84" charset="2"/>
              <a:buNone/>
            </a:pPr>
            <a:endParaRPr lang="en-US" altLang="en-US"/>
          </a:p>
          <a:p>
            <a:r>
              <a:rPr kumimoji="0" lang="en-US" altLang="en-US"/>
              <a:t>Address binding of instructions and data to memory addresses can happen at three different stages</a:t>
            </a:r>
          </a:p>
          <a:p>
            <a:pPr lvl="1"/>
            <a:r>
              <a:rPr lang="en-US" altLang="en-US" b="1"/>
              <a:t>Compile time</a:t>
            </a:r>
            <a:r>
              <a:rPr lang="en-US" altLang="en-US"/>
              <a:t>:  If memory location known a priori, </a:t>
            </a:r>
            <a:r>
              <a:rPr lang="en-US" altLang="en-US" b="1">
                <a:solidFill>
                  <a:srgbClr val="3366FF"/>
                </a:solidFill>
              </a:rPr>
              <a:t>absolute code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can be generated; must recompile code if starting location changes</a:t>
            </a:r>
          </a:p>
          <a:p>
            <a:pPr lvl="1"/>
            <a:r>
              <a:rPr lang="en-US" altLang="en-US" b="1"/>
              <a:t>Load time</a:t>
            </a:r>
            <a:r>
              <a:rPr lang="en-US" altLang="en-US"/>
              <a:t>:  Must generate </a:t>
            </a:r>
            <a:r>
              <a:rPr lang="en-US" altLang="en-US" b="1">
                <a:solidFill>
                  <a:srgbClr val="3366FF"/>
                </a:solidFill>
              </a:rPr>
              <a:t>relocatable code</a:t>
            </a:r>
            <a:r>
              <a:rPr lang="en-US" altLang="en-US"/>
              <a:t> if memory location is not known at compile time</a:t>
            </a:r>
          </a:p>
          <a:p>
            <a:pPr lvl="1"/>
            <a:r>
              <a:rPr lang="en-US" altLang="en-US" b="1"/>
              <a:t>Execution time</a:t>
            </a:r>
            <a:r>
              <a:rPr lang="en-US" altLang="en-US"/>
              <a:t>:  Binding delayed until run time if the process can be moved during its execution from one memory segment to another</a:t>
            </a:r>
          </a:p>
          <a:p>
            <a:pPr lvl="2"/>
            <a:r>
              <a:rPr lang="en-US" altLang="en-US"/>
              <a:t>Need hardware support for address maps (e.g., base and limit</a:t>
            </a:r>
            <a:r>
              <a:rPr lang="en-US" altLang="en-US" i="1"/>
              <a:t> </a:t>
            </a:r>
            <a:r>
              <a:rPr lang="en-US" altLang="en-US"/>
              <a:t>registers)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2EB0BAB-E2C4-49E8-B188-49E3F9B853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2200" y="100013"/>
            <a:ext cx="795655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Multistep Processing of a User Program </a:t>
            </a:r>
          </a:p>
        </p:txBody>
      </p:sp>
      <p:pic>
        <p:nvPicPr>
          <p:cNvPr id="11267" name="Picture 4" descr="8">
            <a:extLst>
              <a:ext uri="{FF2B5EF4-FFF2-40B4-BE49-F238E27FC236}">
                <a16:creationId xmlns:a16="http://schemas.microsoft.com/office/drawing/2014/main" id="{AE93A58C-1DB9-4242-BDD9-CA973680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231900"/>
            <a:ext cx="2554287" cy="474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10846</TotalTime>
  <Words>3739</Words>
  <Application>Microsoft Office PowerPoint</Application>
  <PresentationFormat>On-screen Show (4:3)</PresentationFormat>
  <Paragraphs>515</Paragraphs>
  <Slides>71</Slides>
  <Notes>63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os-8</vt:lpstr>
      <vt:lpstr>Chapter 8:  Main Memory</vt:lpstr>
      <vt:lpstr>Chapter 8:  Memory Management</vt:lpstr>
      <vt:lpstr>Objectives</vt:lpstr>
      <vt:lpstr>Background</vt:lpstr>
      <vt:lpstr>Base and Limit Registers</vt:lpstr>
      <vt:lpstr>Hardware Address Protection</vt:lpstr>
      <vt:lpstr>Address Binding</vt:lpstr>
      <vt:lpstr>Binding of Instructions and Data to Memory</vt:lpstr>
      <vt:lpstr>Multistep Processing of a User Program </vt:lpstr>
      <vt:lpstr>Logical vs. Physical Address Space</vt:lpstr>
      <vt:lpstr>Memory-Management Unit (MMU)</vt:lpstr>
      <vt:lpstr>Dynamic relocation using a relocation register</vt:lpstr>
      <vt:lpstr>Dynamic Linking</vt:lpstr>
      <vt:lpstr>Swapping</vt:lpstr>
      <vt:lpstr>Swapping (Cont.)</vt:lpstr>
      <vt:lpstr>Schematic View of Swapping</vt:lpstr>
      <vt:lpstr>Context Switch Time including Swapping</vt:lpstr>
      <vt:lpstr>Context Switch Time and Swapping (Cont.)</vt:lpstr>
      <vt:lpstr>Swapping on Mobile Systems</vt:lpstr>
      <vt:lpstr>Contiguous Allocation</vt:lpstr>
      <vt:lpstr>Contiguous Allocation (Cont.)</vt:lpstr>
      <vt:lpstr>Hardware Support for Relocation and Limit Registers</vt:lpstr>
      <vt:lpstr>Multiple-partition allocation </vt:lpstr>
      <vt:lpstr>Dynamic Storage-Allocation Problem</vt:lpstr>
      <vt:lpstr>Fragmentation</vt:lpstr>
      <vt:lpstr>Fragmentation (Cont.)</vt:lpstr>
      <vt:lpstr>Segmentation</vt:lpstr>
      <vt:lpstr>User’s View of a Program</vt:lpstr>
      <vt:lpstr>Logical View of Segmentation</vt:lpstr>
      <vt:lpstr>Segmentation Architecture </vt:lpstr>
      <vt:lpstr>Segmentation Architecture (Cont.)</vt:lpstr>
      <vt:lpstr>Segmentation Hardware</vt:lpstr>
      <vt:lpstr>Paging</vt:lpstr>
      <vt:lpstr>Address Translation Scheme</vt:lpstr>
      <vt:lpstr>Paging Hardware</vt:lpstr>
      <vt:lpstr>Paging Model of Logical and  Physical Memory</vt:lpstr>
      <vt:lpstr>Paging Example</vt:lpstr>
      <vt:lpstr>Paging (Cont.)</vt:lpstr>
      <vt:lpstr>Free Frames</vt:lpstr>
      <vt:lpstr>Implementation of Page Table</vt:lpstr>
      <vt:lpstr>Implementation of Page Table (Cont.)</vt:lpstr>
      <vt:lpstr>Associative Memory</vt:lpstr>
      <vt:lpstr>Paging Hardware With TLB</vt:lpstr>
      <vt:lpstr>Effective Access Time</vt:lpstr>
      <vt:lpstr>Memory Protection</vt:lpstr>
      <vt:lpstr>Valid (v) or Invalid (i) Bit In A Page Table</vt:lpstr>
      <vt:lpstr>Shared Pages</vt:lpstr>
      <vt:lpstr>Shared Pages Example</vt:lpstr>
      <vt:lpstr>Structure of the Page Table</vt:lpstr>
      <vt:lpstr>Hierarchical Page Tables</vt:lpstr>
      <vt:lpstr>Two-Level Page-Table Scheme</vt:lpstr>
      <vt:lpstr>Two-Level Paging Example</vt:lpstr>
      <vt:lpstr>Address-Translation Scheme</vt:lpstr>
      <vt:lpstr>64-bit Logical Address Space</vt:lpstr>
      <vt:lpstr>Three-level Paging Scheme</vt:lpstr>
      <vt:lpstr>Hashed Page Tables</vt:lpstr>
      <vt:lpstr>Hashed Page Table</vt:lpstr>
      <vt:lpstr>Inverted Page Table</vt:lpstr>
      <vt:lpstr>Inverted Page Table Architecture</vt:lpstr>
      <vt:lpstr>Oracle SPARC Solaris</vt:lpstr>
      <vt:lpstr>Oracle SPARC Solaris (Cont.)</vt:lpstr>
      <vt:lpstr>Example: The Intel 32 and 64-bit Architectures</vt:lpstr>
      <vt:lpstr>Example: The Intel IA-32 Architecture</vt:lpstr>
      <vt:lpstr>Example: The Intel IA-32 Architecture (Cont.)</vt:lpstr>
      <vt:lpstr>Logical to Physical Address Translation in IA-32</vt:lpstr>
      <vt:lpstr>Intel IA-32 Segmentation</vt:lpstr>
      <vt:lpstr>Intel IA-32 Paging Architecture</vt:lpstr>
      <vt:lpstr>Intel IA-32 Page Address Extensions</vt:lpstr>
      <vt:lpstr>Intel x86-64</vt:lpstr>
      <vt:lpstr>Example: ARM Architecture</vt:lpstr>
      <vt:lpstr>End of Chapter 8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Unknown User</cp:lastModifiedBy>
  <cp:revision>267</cp:revision>
  <cp:lastPrinted>2013-09-30T19:34:56Z</cp:lastPrinted>
  <dcterms:created xsi:type="dcterms:W3CDTF">2011-01-13T23:43:38Z</dcterms:created>
  <dcterms:modified xsi:type="dcterms:W3CDTF">2021-07-31T06:06:30Z</dcterms:modified>
</cp:coreProperties>
</file>